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66" r:id="rId7"/>
    <p:sldId id="460" r:id="rId8"/>
    <p:sldId id="461" r:id="rId9"/>
    <p:sldId id="467" r:id="rId10"/>
    <p:sldId id="468" r:id="rId11"/>
    <p:sldId id="469" r:id="rId12"/>
    <p:sldId id="470" r:id="rId13"/>
    <p:sldId id="471" r:id="rId14"/>
    <p:sldId id="472" r:id="rId15"/>
    <p:sldId id="473" r:id="rId16"/>
    <p:sldId id="474" r:id="rId17"/>
    <p:sldId id="475" r:id="rId18"/>
    <p:sldId id="476" r:id="rId19"/>
    <p:sldId id="477" r:id="rId20"/>
    <p:sldId id="478" r:id="rId21"/>
    <p:sldId id="479" r:id="rId22"/>
    <p:sldId id="480" r:id="rId23"/>
    <p:sldId id="481" r:id="rId24"/>
    <p:sldId id="482" r:id="rId25"/>
    <p:sldId id="483" r:id="rId26"/>
    <p:sldId id="484" r:id="rId27"/>
    <p:sldId id="462" r:id="rId28"/>
    <p:sldId id="463" r:id="rId29"/>
    <p:sldId id="449" r:id="rId30"/>
    <p:sldId id="430" r:id="rId31"/>
    <p:sldId id="443" r:id="rId32"/>
    <p:sldId id="444" r:id="rId33"/>
    <p:sldId id="450" r:id="rId34"/>
    <p:sldId id="458" r:id="rId35"/>
    <p:sldId id="459" r:id="rId36"/>
    <p:sldId id="258" r:id="rId37"/>
    <p:sldId id="259" r:id="rId38"/>
    <p:sldId id="260" r:id="rId39"/>
    <p:sldId id="261" r:id="rId40"/>
    <p:sldId id="263" r:id="rId41"/>
    <p:sldId id="262" r:id="rId42"/>
    <p:sldId id="265" r:id="rId43"/>
    <p:sldId id="446" r:id="rId44"/>
    <p:sldId id="447" r:id="rId45"/>
    <p:sldId id="448" r:id="rId46"/>
    <p:sldId id="451" r:id="rId47"/>
    <p:sldId id="453" r:id="rId48"/>
    <p:sldId id="464" r:id="rId49"/>
    <p:sldId id="465" r:id="rId50"/>
    <p:sldId id="445" r:id="rId51"/>
    <p:sldId id="414" r:id="rId52"/>
    <p:sldId id="423" r:id="rId53"/>
    <p:sldId id="424" r:id="rId54"/>
    <p:sldId id="425" r:id="rId55"/>
    <p:sldId id="426" r:id="rId56"/>
    <p:sldId id="427" r:id="rId57"/>
    <p:sldId id="452" r:id="rId58"/>
    <p:sldId id="454" r:id="rId59"/>
    <p:sldId id="455" r:id="rId60"/>
    <p:sldId id="456" r:id="rId61"/>
    <p:sldId id="457" r:id="rId62"/>
    <p:sldId id="428" r:id="rId63"/>
    <p:sldId id="429" r:id="rId64"/>
    <p:sldId id="431" r:id="rId65"/>
    <p:sldId id="435" r:id="rId66"/>
    <p:sldId id="432" r:id="rId67"/>
    <p:sldId id="433" r:id="rId68"/>
    <p:sldId id="434" r:id="rId69"/>
    <p:sldId id="44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Distance Calculations" id="{F50C5C2E-F869-48ED-B81B-C27F588904CC}">
          <p14:sldIdLst>
            <p14:sldId id="466"/>
          </p14:sldIdLst>
        </p14:section>
        <p14:section name="Line Fitting" id="{86EAC484-9D77-412B-98FB-1213CAD128B9}">
          <p14:sldIdLst>
            <p14:sldId id="460"/>
            <p14:sldId id="461"/>
          </p14:sldIdLst>
        </p14:section>
        <p14:section name="Interection of Line Segments" id="{84E5192F-FEE5-47D4-941B-3C29C67F303C}">
          <p14:sldIdLst>
            <p14:sldId id="467"/>
            <p14:sldId id="468"/>
            <p14:sldId id="469"/>
            <p14:sldId id="470"/>
            <p14:sldId id="471"/>
            <p14:sldId id="472"/>
            <p14:sldId id="473"/>
            <p14:sldId id="474"/>
            <p14:sldId id="475"/>
            <p14:sldId id="476"/>
            <p14:sldId id="477"/>
            <p14:sldId id="478"/>
            <p14:sldId id="479"/>
            <p14:sldId id="480"/>
            <p14:sldId id="481"/>
            <p14:sldId id="482"/>
            <p14:sldId id="483"/>
            <p14:sldId id="484"/>
          </p14:sldIdLst>
        </p14:section>
        <p14:section name="Points in Front or Behind a LIne" id="{344C0969-95F1-4890-9E66-23CD946332E1}">
          <p14:sldIdLst>
            <p14:sldId id="462"/>
          </p14:sldIdLst>
        </p14:section>
        <p14:section name="Polar Form of a Line" id="{16AC3871-B32C-447C-9AF3-5C7724E0CE08}">
          <p14:sldIdLst>
            <p14:sldId id="463"/>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Circle from Three Points" id="{721F3FFF-7B4A-4620-833B-B21421753472}">
          <p14:sldIdLst>
            <p14:sldId id="458"/>
            <p14:sldId id="459"/>
            <p14:sldId id="258"/>
            <p14:sldId id="259"/>
            <p14:sldId id="260"/>
            <p14:sldId id="261"/>
            <p14:sldId id="263"/>
            <p14:sldId id="262"/>
            <p14:sldId id="265"/>
          </p14:sldIdLst>
        </p14:section>
        <p14:section name="Angles in Circles" id="{FE6C9795-D6ED-4ABB-9DFF-A1FE259AC37F}">
          <p14:sldIdLst>
            <p14:sldId id="446"/>
            <p14:sldId id="447"/>
            <p14:sldId id="448"/>
            <p14:sldId id="451"/>
            <p14:sldId id="453"/>
          </p14:sldIdLst>
        </p14:section>
        <p14:section name="Range of Possible Inscribed Circles" id="{9324D2DB-78D8-4F24-8B39-CB567943D9D5}">
          <p14:sldIdLst>
            <p14:sldId id="464"/>
            <p14:sldId id="465"/>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Visible Arc From Point Outside Circle" id="{F758AAA8-7E83-4AC3-A0F7-4C4C3AA6C48B}">
          <p14:sldIdLst>
            <p14:sldId id="452"/>
            <p14:sldId id="454"/>
            <p14:sldId id="455"/>
            <p14:sldId id="456"/>
            <p14:sldId id="45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103" d="100"/>
          <a:sy n="103" d="100"/>
        </p:scale>
        <p:origin x="36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mailto:sbrennan@psu.edu"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1.png"/><Relationship Id="rId7" Type="http://schemas.openxmlformats.org/officeDocument/2006/relationships/image" Target="../media/image41.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40.png"/><Relationship Id="rId9"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www.ambrsoft.com/TrigoCalc/Circles2/Circles2Tangent_.ht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84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2243888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55899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65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6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513412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646589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676453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3491716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187287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1432718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292541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865824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543958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3504794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039408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3835993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837E-A44E-472F-99B9-4CA083B80B98}"/>
              </a:ext>
            </a:extLst>
          </p:cNvPr>
          <p:cNvSpPr>
            <a:spLocks noGrp="1"/>
          </p:cNvSpPr>
          <p:nvPr>
            <p:ph type="title"/>
          </p:nvPr>
        </p:nvSpPr>
        <p:spPr/>
        <p:txBody>
          <a:bodyPr>
            <a:noAutofit/>
          </a:bodyPr>
          <a:lstStyle/>
          <a:p>
            <a:r>
              <a:rPr lang="en-US" sz="3200" dirty="0"/>
              <a:t>In map calculations, we need to know whether points are in front of, or behind, a given line segment. The function that does this is:</a:t>
            </a:r>
            <a:br>
              <a:rPr lang="en-US" sz="3200" dirty="0"/>
            </a:br>
            <a:r>
              <a:rPr lang="en-US" sz="2400" dirty="0" err="1">
                <a:solidFill>
                  <a:srgbClr val="028009"/>
                </a:solidFill>
                <a:latin typeface="Courier New" panose="02070309020205020404" pitchFamily="49" charset="0"/>
              </a:rPr>
              <a:t>fcn_geometry_flagPointsCloserToOriginThanLineSegment</a:t>
            </a:r>
            <a:endParaRPr lang="en-US" sz="3200" dirty="0">
              <a:solidFill>
                <a:srgbClr val="028009"/>
              </a:solidFill>
              <a:latin typeface="Courier New" panose="02070309020205020404" pitchFamily="49" charset="0"/>
            </a:endParaRPr>
          </a:p>
        </p:txBody>
      </p:sp>
      <p:sp>
        <p:nvSpPr>
          <p:cNvPr id="4" name="Rectangle 3">
            <a:extLst>
              <a:ext uri="{FF2B5EF4-FFF2-40B4-BE49-F238E27FC236}">
                <a16:creationId xmlns:a16="http://schemas.microsoft.com/office/drawing/2014/main" id="{D89F805D-39DF-4BEF-8545-C7A5810E2D13}"/>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Test 2: a basic test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segment_points</a:t>
            </a:r>
            <a:r>
              <a:rPr lang="fr-FR" sz="1000" dirty="0">
                <a:solidFill>
                  <a:srgbClr val="000000"/>
                </a:solidFill>
                <a:latin typeface="Courier New" panose="02070309020205020404" pitchFamily="49" charset="0"/>
              </a:rPr>
              <a:t> = [1 5; 4 0];</a:t>
            </a:r>
          </a:p>
          <a:p>
            <a:r>
              <a:rPr lang="en-US" sz="1000" dirty="0" err="1">
                <a:solidFill>
                  <a:srgbClr val="000000"/>
                </a:solidFill>
                <a:latin typeface="Courier New" panose="02070309020205020404" pitchFamily="49" charset="0"/>
              </a:rPr>
              <a:t>test_points</a:t>
            </a:r>
            <a:r>
              <a:rPr lang="en-US" sz="1000" dirty="0">
                <a:solidFill>
                  <a:srgbClr val="000000"/>
                </a:solidFill>
                <a:latin typeface="Courier New" panose="02070309020205020404" pitchFamily="49" charset="0"/>
              </a:rPr>
              <a:t> = 5*rand(10,2);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point_flags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fcn_geometry_flagPointsCloserToOriginThanLineSegment</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segment_points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test_points,fig_num</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fprintf</a:t>
            </a:r>
            <a:r>
              <a:rPr lang="en-US" sz="1000" dirty="0">
                <a:solidFill>
                  <a:srgbClr val="000000"/>
                </a:solidFill>
                <a:latin typeface="Courier New" panose="02070309020205020404" pitchFamily="49" charset="0"/>
              </a:rPr>
              <a:t>(1,</a:t>
            </a:r>
            <a:r>
              <a:rPr lang="en-US" sz="1000" dirty="0">
                <a:solidFill>
                  <a:srgbClr val="AA04F9"/>
                </a:solidFill>
                <a:latin typeface="Courier New" panose="02070309020205020404" pitchFamily="49" charset="0"/>
              </a:rPr>
              <a:t>'Point flags are:\n'</a:t>
            </a:r>
            <a:r>
              <a:rPr lang="en-US" sz="1000" dirty="0">
                <a:solidFill>
                  <a:srgbClr val="000000"/>
                </a:solidFill>
                <a:latin typeface="Courier New" panose="02070309020205020404" pitchFamily="49" charset="0"/>
              </a:rPr>
              <a:t>);</a:t>
            </a:r>
          </a:p>
          <a:p>
            <a:r>
              <a:rPr lang="fr-FR" sz="1000" dirty="0" err="1">
                <a:solidFill>
                  <a:srgbClr val="000000"/>
                </a:solidFill>
                <a:latin typeface="Courier New" panose="02070309020205020404" pitchFamily="49" charset="0"/>
              </a:rPr>
              <a:t>fprintf</a:t>
            </a:r>
            <a:r>
              <a:rPr lang="fr-FR" sz="1000" dirty="0">
                <a:solidFill>
                  <a:srgbClr val="000000"/>
                </a:solidFill>
                <a:latin typeface="Courier New" panose="02070309020205020404" pitchFamily="49" charset="0"/>
              </a:rPr>
              <a:t>(1,</a:t>
            </a:r>
            <a:r>
              <a:rPr lang="fr-FR" sz="1000" dirty="0">
                <a:solidFill>
                  <a:srgbClr val="AA04F9"/>
                </a:solidFill>
                <a:latin typeface="Courier New" panose="02070309020205020404" pitchFamily="49" charset="0"/>
              </a:rPr>
              <a:t>'\t%.2f\n'</a:t>
            </a:r>
            <a:r>
              <a:rPr lang="fr-FR" sz="1000" dirty="0">
                <a:solidFill>
                  <a:srgbClr val="000000"/>
                </a:solidFill>
                <a:latin typeface="Courier New" panose="02070309020205020404" pitchFamily="49" charset="0"/>
              </a:rPr>
              <a:t>,</a:t>
            </a:r>
            <a:r>
              <a:rPr lang="fr-FR" sz="1000" dirty="0" err="1">
                <a:solidFill>
                  <a:srgbClr val="000000"/>
                </a:solidFill>
                <a:latin typeface="Courier New" panose="02070309020205020404" pitchFamily="49" charset="0"/>
              </a:rPr>
              <a:t>point_flags</a:t>
            </a:r>
            <a:r>
              <a:rPr lang="fr-FR"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91489129-8385-4CFF-BC23-F442D82E8831}"/>
              </a:ext>
            </a:extLst>
          </p:cNvPr>
          <p:cNvPicPr>
            <a:picLocks noChangeAspect="1"/>
          </p:cNvPicPr>
          <p:nvPr/>
        </p:nvPicPr>
        <p:blipFill>
          <a:blip r:embed="rId2"/>
          <a:stretch>
            <a:fillRect/>
          </a:stretch>
        </p:blipFill>
        <p:spPr>
          <a:xfrm>
            <a:off x="6372225" y="2295525"/>
            <a:ext cx="5334000" cy="4000500"/>
          </a:xfrm>
          <a:prstGeom prst="rect">
            <a:avLst/>
          </a:prstGeom>
        </p:spPr>
      </p:pic>
      <p:sp>
        <p:nvSpPr>
          <p:cNvPr id="6" name="TextBox 5">
            <a:extLst>
              <a:ext uri="{FF2B5EF4-FFF2-40B4-BE49-F238E27FC236}">
                <a16:creationId xmlns:a16="http://schemas.microsoft.com/office/drawing/2014/main" id="{8F505900-92AC-487C-B24B-79DB50CFD435}"/>
              </a:ext>
            </a:extLst>
          </p:cNvPr>
          <p:cNvSpPr txBox="1"/>
          <p:nvPr/>
        </p:nvSpPr>
        <p:spPr>
          <a:xfrm>
            <a:off x="515842" y="6308209"/>
            <a:ext cx="10101355" cy="369332"/>
          </a:xfrm>
          <a:prstGeom prst="rect">
            <a:avLst/>
          </a:prstGeom>
          <a:noFill/>
        </p:spPr>
        <p:txBody>
          <a:bodyPr wrap="none" rtlCol="0">
            <a:spAutoFit/>
          </a:bodyPr>
          <a:lstStyle/>
          <a:p>
            <a:r>
              <a:rPr lang="en-US" dirty="0"/>
              <a:t>See </a:t>
            </a:r>
            <a:r>
              <a:rPr lang="en-US" dirty="0" err="1">
                <a:solidFill>
                  <a:srgbClr val="028009"/>
                </a:solidFill>
                <a:latin typeface="Courier New" panose="02070309020205020404" pitchFamily="49" charset="0"/>
              </a:rPr>
              <a:t>script_test_fcn_geometry_flagPointsCloserThanLineSegment</a:t>
            </a:r>
            <a:r>
              <a:rPr lang="en-US" dirty="0"/>
              <a:t> for more examples</a:t>
            </a:r>
          </a:p>
        </p:txBody>
      </p:sp>
    </p:spTree>
    <p:extLst>
      <p:ext uri="{BB962C8B-B14F-4D97-AF65-F5344CB8AC3E}">
        <p14:creationId xmlns:p14="http://schemas.microsoft.com/office/powerpoint/2010/main" val="2718143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396-FE91-43D4-B300-F904BFFC7CC4}"/>
              </a:ext>
            </a:extLst>
          </p:cNvPr>
          <p:cNvSpPr>
            <a:spLocks noGrp="1"/>
          </p:cNvSpPr>
          <p:nvPr>
            <p:ph type="title"/>
          </p:nvPr>
        </p:nvSpPr>
        <p:spPr/>
        <p:txBody>
          <a:bodyPr>
            <a:normAutofit fontScale="90000"/>
          </a:bodyPr>
          <a:lstStyle/>
          <a:p>
            <a:r>
              <a:rPr lang="en-US" dirty="0"/>
              <a:t>In case we need to calculate the polar form of a line, a function to do this is:</a:t>
            </a:r>
            <a:br>
              <a:rPr lang="en-US" dirty="0"/>
            </a:br>
            <a:r>
              <a:rPr lang="en-US" sz="3600" dirty="0">
                <a:solidFill>
                  <a:srgbClr val="028009"/>
                </a:solidFill>
                <a:latin typeface="Courier New" panose="02070309020205020404" pitchFamily="49" charset="0"/>
              </a:rPr>
              <a:t>fcn_geometry_polarLineFrom2PolarCoords</a:t>
            </a:r>
            <a:endParaRPr lang="en-US" dirty="0"/>
          </a:p>
        </p:txBody>
      </p:sp>
      <p:pic>
        <p:nvPicPr>
          <p:cNvPr id="4" name="Picture 3">
            <a:extLst>
              <a:ext uri="{FF2B5EF4-FFF2-40B4-BE49-F238E27FC236}">
                <a16:creationId xmlns:a16="http://schemas.microsoft.com/office/drawing/2014/main" id="{F92ED6B4-5446-4E3F-B152-875176DDE1AD}"/>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98CBFAC1-085F-4077-94BF-2C39BCA60336}"/>
              </a:ext>
            </a:extLst>
          </p:cNvPr>
          <p:cNvSpPr/>
          <p:nvPr/>
        </p:nvSpPr>
        <p:spPr>
          <a:xfrm>
            <a:off x="424988" y="2523966"/>
            <a:ext cx="5291769" cy="224676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script_test_fcn_geometry_polarLineFrom2PolarCoords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 = [1 1];</a:t>
            </a:r>
          </a:p>
          <a:p>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   = [4 3];</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[theta1,r1] = cart2pol(</a:t>
            </a:r>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(:,1),</a:t>
            </a:r>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(:,2));</a:t>
            </a:r>
          </a:p>
          <a:p>
            <a:r>
              <a:rPr lang="en-US" sz="1000" dirty="0">
                <a:solidFill>
                  <a:srgbClr val="000000"/>
                </a:solidFill>
                <a:latin typeface="Courier New" panose="02070309020205020404" pitchFamily="49" charset="0"/>
              </a:rPr>
              <a:t>[theta2,r2]   = cart2pol(</a:t>
            </a:r>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(:,1),</a:t>
            </a:r>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(:,2));</a:t>
            </a:r>
          </a:p>
          <a:p>
            <a:r>
              <a:rPr lang="en-US" sz="1000" dirty="0">
                <a:solidFill>
                  <a:srgbClr val="000000"/>
                </a:solidFill>
                <a:latin typeface="Courier New" panose="02070309020205020404" pitchFamily="49" charset="0"/>
              </a:rPr>
              <a:t>points = [theta1,r1;theta2,r2];</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Calculate the line</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phi,rho</a:t>
            </a:r>
            <a:r>
              <a:rPr lang="en-US" sz="1000" dirty="0">
                <a:solidFill>
                  <a:srgbClr val="000000"/>
                </a:solidFill>
                <a:latin typeface="Courier New" panose="02070309020205020404" pitchFamily="49" charset="0"/>
              </a:rPr>
              <a:t>] = fcn_geometry_polarLineFrom2PolarCoords(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a:p>
            <a:r>
              <a:rPr lang="pt-BR" sz="1000" dirty="0">
                <a:solidFill>
                  <a:srgbClr val="000000"/>
                </a:solidFill>
                <a:latin typeface="Courier New" panose="02070309020205020404" pitchFamily="49" charset="0"/>
              </a:rPr>
              <a:t>axis([0 5 0 5]);</a:t>
            </a:r>
          </a:p>
        </p:txBody>
      </p:sp>
    </p:spTree>
    <p:extLst>
      <p:ext uri="{BB962C8B-B14F-4D97-AF65-F5344CB8AC3E}">
        <p14:creationId xmlns:p14="http://schemas.microsoft.com/office/powerpoint/2010/main" val="4284214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C015-B7D2-4BBE-A321-C6EBC9F12D20}"/>
              </a:ext>
            </a:extLst>
          </p:cNvPr>
          <p:cNvSpPr>
            <a:spLocks noGrp="1"/>
          </p:cNvSpPr>
          <p:nvPr>
            <p:ph type="ctrTitle"/>
          </p:nvPr>
        </p:nvSpPr>
        <p:spPr/>
        <p:txBody>
          <a:bodyPr>
            <a:normAutofit/>
          </a:bodyPr>
          <a:lstStyle/>
          <a:p>
            <a:r>
              <a:rPr lang="en-US" sz="4000" dirty="0"/>
              <a:t>Derivation notes for </a:t>
            </a:r>
            <a:br>
              <a:rPr lang="en-US" sz="4000" dirty="0"/>
            </a:br>
            <a:r>
              <a:rPr lang="en-US" sz="4000" dirty="0">
                <a:solidFill>
                  <a:srgbClr val="00B050"/>
                </a:solidFill>
              </a:rPr>
              <a:t>fcn_geometry_circleCenterFrom3Points</a:t>
            </a:r>
          </a:p>
        </p:txBody>
      </p:sp>
      <p:sp>
        <p:nvSpPr>
          <p:cNvPr id="3" name="Subtitle 2">
            <a:extLst>
              <a:ext uri="{FF2B5EF4-FFF2-40B4-BE49-F238E27FC236}">
                <a16:creationId xmlns:a16="http://schemas.microsoft.com/office/drawing/2014/main" id="{6EB63A78-CC29-4658-BBD6-774567C0A47F}"/>
              </a:ext>
            </a:extLst>
          </p:cNvPr>
          <p:cNvSpPr>
            <a:spLocks noGrp="1"/>
          </p:cNvSpPr>
          <p:nvPr>
            <p:ph type="subTitle" idx="1"/>
          </p:nvPr>
        </p:nvSpPr>
        <p:spPr/>
        <p:txBody>
          <a:bodyPr/>
          <a:lstStyle/>
          <a:p>
            <a:r>
              <a:rPr lang="en-US" dirty="0"/>
              <a:t>By S. Brennan, </a:t>
            </a:r>
            <a:r>
              <a:rPr lang="en-US" dirty="0">
                <a:hlinkClick r:id="rId2"/>
              </a:rPr>
              <a:t>sbrennan@psu.edu</a:t>
            </a:r>
            <a:r>
              <a:rPr lang="en-US" dirty="0"/>
              <a:t> , 2020_05_22</a:t>
            </a:r>
          </a:p>
        </p:txBody>
      </p:sp>
    </p:spTree>
    <p:extLst>
      <p:ext uri="{BB962C8B-B14F-4D97-AF65-F5344CB8AC3E}">
        <p14:creationId xmlns:p14="http://schemas.microsoft.com/office/powerpoint/2010/main" val="1636498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8ADA-4755-48AB-8E32-85256613FC40}"/>
              </a:ext>
            </a:extLst>
          </p:cNvPr>
          <p:cNvSpPr>
            <a:spLocks noGrp="1"/>
          </p:cNvSpPr>
          <p:nvPr>
            <p:ph type="title"/>
          </p:nvPr>
        </p:nvSpPr>
        <p:spPr/>
        <p:txBody>
          <a:bodyPr/>
          <a:lstStyle/>
          <a:p>
            <a:r>
              <a:rPr lang="en-US" dirty="0"/>
              <a:t>Our goal is to find the circle that fits within three given points</a:t>
            </a:r>
          </a:p>
        </p:txBody>
      </p:sp>
      <p:sp>
        <p:nvSpPr>
          <p:cNvPr id="3" name="Content Placeholder 2">
            <a:extLst>
              <a:ext uri="{FF2B5EF4-FFF2-40B4-BE49-F238E27FC236}">
                <a16:creationId xmlns:a16="http://schemas.microsoft.com/office/drawing/2014/main" id="{C2E36580-23D1-47F7-95DA-D30F885B01D8}"/>
              </a:ext>
            </a:extLst>
          </p:cNvPr>
          <p:cNvSpPr>
            <a:spLocks noGrp="1"/>
          </p:cNvSpPr>
          <p:nvPr>
            <p:ph idx="1"/>
          </p:nvPr>
        </p:nvSpPr>
        <p:spPr/>
        <p:txBody>
          <a:bodyPr/>
          <a:lstStyle/>
          <a:p>
            <a:pPr marL="0" indent="0">
              <a:buNone/>
            </a:pPr>
            <a:r>
              <a:rPr lang="en-US" dirty="0"/>
              <a:t>Given: (x1, y1), (x2,y2), (x3,y3)</a:t>
            </a:r>
          </a:p>
          <a:p>
            <a:pPr marL="0" indent="0">
              <a:buNone/>
            </a:pPr>
            <a:r>
              <a:rPr lang="en-US" dirty="0"/>
              <a:t>Find: (</a:t>
            </a:r>
            <a:r>
              <a:rPr lang="en-US" dirty="0" err="1"/>
              <a:t>xc,yc</a:t>
            </a:r>
            <a:r>
              <a:rPr lang="en-US" dirty="0"/>
              <a:t>) – the center of a circle passing through all 3 points, and r, the radius of that circle (not required, but helpful).</a:t>
            </a:r>
          </a:p>
          <a:p>
            <a:pPr marL="0" indent="0">
              <a:buNone/>
            </a:pPr>
            <a:endParaRPr lang="en-US" dirty="0"/>
          </a:p>
        </p:txBody>
      </p:sp>
    </p:spTree>
    <p:extLst>
      <p:ext uri="{BB962C8B-B14F-4D97-AF65-F5344CB8AC3E}">
        <p14:creationId xmlns:p14="http://schemas.microsoft.com/office/powerpoint/2010/main" val="4068350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The solution approach is based on the equation for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r>
                  <a:rPr lang="en-US" dirty="0"/>
                  <a:t>Since</a:t>
                </a:r>
              </a:p>
              <a:p>
                <a:pPr marL="0" indent="0">
                  <a:buNone/>
                </a:pP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Which, if x and y are known, is 1 equation with 3 unknowns (xc, </a:t>
                </a:r>
                <a:r>
                  <a:rPr lang="en-US" dirty="0" err="1"/>
                  <a:t>yc</a:t>
                </a:r>
                <a:r>
                  <a:rPr lang="en-US" dirty="0"/>
                  <a:t>, r)</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580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We rearrange this to try to get a linear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Becomes: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m:rPr>
                          <m:lit/>
                        </m:rPr>
                        <a:rPr lang="en-US" b="0" i="1" smtClean="0">
                          <a:latin typeface="Cambria Math" panose="02040503050406030204" pitchFamily="18" charset="0"/>
                        </a:rPr>
                        <m:t>)</m:t>
                      </m:r>
                    </m:oMath>
                  </m:oMathPara>
                </a14:m>
                <a:endParaRPr lang="en-US" dirty="0"/>
              </a:p>
              <a:p>
                <a:pPr marL="0" indent="0">
                  <a:buNone/>
                </a:pPr>
                <a:r>
                  <a:rPr lang="en-US" dirty="0"/>
                  <a:t/>
                </a:r>
                <a:br>
                  <a:rPr lang="en-US" dirty="0"/>
                </a:br>
                <a:r>
                  <a:rPr lang="en-US" dirty="0"/>
                  <a:t>For the first point: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m:rPr>
                          <m:lit/>
                        </m:rP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a14:m>
                <a:r>
                  <a:rPr lang="en-US" dirty="0"/>
                  <a:t> be the radial distance from the </a:t>
                </a:r>
                <a:r>
                  <a:rPr lang="en-US" dirty="0" err="1"/>
                  <a:t>origen</a:t>
                </a:r>
                <a:r>
                  <a:rPr lang="en-US" dirty="0"/>
                  <a:t> to point 1. Then: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b="-840"/>
                </a:stretch>
              </a:blipFill>
            </p:spPr>
            <p:txBody>
              <a:bodyPr/>
              <a:lstStyle/>
              <a:p>
                <a:r>
                  <a:rPr lang="en-US">
                    <a:noFill/>
                  </a:rPr>
                  <a:t> </a:t>
                </a:r>
              </a:p>
            </p:txBody>
          </p:sp>
        </mc:Fallback>
      </mc:AlternateContent>
    </p:spTree>
    <p:extLst>
      <p:ext uri="{BB962C8B-B14F-4D97-AF65-F5344CB8AC3E}">
        <p14:creationId xmlns:p14="http://schemas.microsoft.com/office/powerpoint/2010/main" val="1761628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So for points 2 and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And similarly: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943846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This admits a matrix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Becomes: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
                        </m:e>
                      </m:d>
                    </m:oMath>
                  </m:oMathPara>
                </a14:m>
                <a:endParaRPr lang="en-US" b="0" dirty="0"/>
              </a:p>
              <a:p>
                <a:pPr marL="0" indent="0">
                  <a:buNone/>
                </a:pPr>
                <a:endParaRPr lang="en-US" dirty="0"/>
              </a:p>
              <a:p>
                <a:pPr marL="0" indent="0">
                  <a:buNone/>
                </a:pPr>
                <a:r>
                  <a:rPr lang="en-US" dirty="0"/>
                  <a:t>Which has the form of a regression equation: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91319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2C0-C1B8-424A-9171-28197BA79BE3}"/>
              </a:ext>
            </a:extLst>
          </p:cNvPr>
          <p:cNvSpPr>
            <a:spLocks noGrp="1"/>
          </p:cNvSpPr>
          <p:nvPr>
            <p:ph type="title"/>
          </p:nvPr>
        </p:nvSpPr>
        <p:spPr/>
        <p:txBody>
          <a:bodyPr/>
          <a:lstStyle/>
          <a:p>
            <a:r>
              <a:rPr lang="en-US" dirty="0"/>
              <a:t>The solution to this is solved via the MATLAB code:</a:t>
            </a:r>
          </a:p>
        </p:txBody>
      </p:sp>
      <p:sp>
        <p:nvSpPr>
          <p:cNvPr id="3" name="Content Placeholder 2">
            <a:extLst>
              <a:ext uri="{FF2B5EF4-FFF2-40B4-BE49-F238E27FC236}">
                <a16:creationId xmlns:a16="http://schemas.microsoft.com/office/drawing/2014/main" id="{313F8574-85EF-47F9-A9DC-982AB4708457}"/>
              </a:ext>
            </a:extLst>
          </p:cNvPr>
          <p:cNvSpPr>
            <a:spLocks noGrp="1"/>
          </p:cNvSpPr>
          <p:nvPr>
            <p:ph idx="1"/>
          </p:nvPr>
        </p:nvSpPr>
        <p:spPr/>
        <p:txBody>
          <a:bodyPr/>
          <a:lstStyle/>
          <a:p>
            <a:pPr marL="0" indent="0">
              <a:buNone/>
            </a:pPr>
            <a:r>
              <a:rPr lang="en-US" dirty="0"/>
              <a:t>Set up vectors:</a:t>
            </a:r>
          </a:p>
          <a:p>
            <a:pPr marL="0" indent="0">
              <a:buNone/>
            </a:pPr>
            <a:endParaRPr lang="en-US" dirty="0"/>
          </a:p>
          <a:p>
            <a:pPr marL="0" indent="0">
              <a:buNone/>
            </a:pPr>
            <a:r>
              <a:rPr lang="en-US" dirty="0"/>
              <a:t>Solve the problem:</a:t>
            </a:r>
          </a:p>
        </p:txBody>
      </p:sp>
      <p:sp>
        <p:nvSpPr>
          <p:cNvPr id="4" name="Text Box 2">
            <a:extLst>
              <a:ext uri="{FF2B5EF4-FFF2-40B4-BE49-F238E27FC236}">
                <a16:creationId xmlns:a16="http://schemas.microsoft.com/office/drawing/2014/main" id="{B038768E-C654-4483-B759-6148F331BC88}"/>
              </a:ext>
            </a:extLst>
          </p:cNvPr>
          <p:cNvSpPr txBox="1">
            <a:spLocks noChangeArrowheads="1"/>
          </p:cNvSpPr>
          <p:nvPr/>
        </p:nvSpPr>
        <p:spPr bwMode="auto">
          <a:xfrm>
            <a:off x="3577275" y="1245983"/>
            <a:ext cx="7043099" cy="104954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err="1">
                <a:solidFill>
                  <a:srgbClr val="000000"/>
                </a:solidFill>
                <a:latin typeface="Courier New" panose="02070309020205020404" pitchFamily="49" charset="0"/>
              </a:rPr>
              <a:t>num_solutions</a:t>
            </a:r>
            <a:r>
              <a:rPr lang="en-US" sz="1000" dirty="0">
                <a:solidFill>
                  <a:srgbClr val="000000"/>
                </a:solidFill>
                <a:latin typeface="Courier New" panose="02070309020205020404" pitchFamily="49" charset="0"/>
              </a:rPr>
              <a:t> = length(points(:,1))-2; </a:t>
            </a:r>
            <a:r>
              <a:rPr lang="en-US" sz="1000" dirty="0">
                <a:solidFill>
                  <a:srgbClr val="028009"/>
                </a:solidFill>
                <a:latin typeface="Courier New" panose="02070309020205020404" pitchFamily="49" charset="0"/>
              </a:rPr>
              <a:t>% This is the number of solutions to expect</a:t>
            </a:r>
          </a:p>
          <a:p>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 = sum(points.^2,2); </a:t>
            </a:r>
            <a:r>
              <a:rPr lang="en-US" sz="1000" dirty="0">
                <a:solidFill>
                  <a:srgbClr val="028009"/>
                </a:solidFill>
                <a:latin typeface="Courier New" panose="02070309020205020404" pitchFamily="49" charset="0"/>
              </a:rPr>
              <a:t>% These are the radii-squared of points from origin</a:t>
            </a:r>
          </a:p>
          <a:p>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 = diff(points);</a:t>
            </a:r>
          </a:p>
          <a:p>
            <a:r>
              <a:rPr lang="en-US" sz="1000" dirty="0" err="1">
                <a:solidFill>
                  <a:srgbClr val="000000"/>
                </a:solidFill>
                <a:latin typeface="Courier New" panose="02070309020205020404" pitchFamily="49" charset="0"/>
              </a:rPr>
              <a:t>diff_x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(:,1);</a:t>
            </a:r>
          </a:p>
          <a:p>
            <a:r>
              <a:rPr lang="en-US" sz="1000" dirty="0" err="1">
                <a:solidFill>
                  <a:srgbClr val="000000"/>
                </a:solidFill>
                <a:latin typeface="Courier New" panose="02070309020205020404" pitchFamily="49" charset="0"/>
              </a:rPr>
              <a:t>diff_y</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(:,2);</a:t>
            </a:r>
          </a:p>
          <a:p>
            <a:r>
              <a:rPr lang="en-US" sz="1000" dirty="0" err="1">
                <a:solidFill>
                  <a:srgbClr val="000000"/>
                </a:solidFill>
                <a:latin typeface="Courier New" panose="02070309020205020404" pitchFamily="49" charset="0"/>
              </a:rPr>
              <a:t>diff_rsquared</a:t>
            </a:r>
            <a:r>
              <a:rPr lang="en-US" sz="1000" dirty="0">
                <a:solidFill>
                  <a:srgbClr val="000000"/>
                </a:solidFill>
                <a:latin typeface="Courier New" panose="02070309020205020404" pitchFamily="49" charset="0"/>
              </a:rPr>
              <a:t> = diff(</a:t>
            </a:r>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a:t>
            </a: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2">
            <a:extLst>
              <a:ext uri="{FF2B5EF4-FFF2-40B4-BE49-F238E27FC236}">
                <a16:creationId xmlns:a16="http://schemas.microsoft.com/office/drawing/2014/main" id="{65BFC933-84BA-4197-BA0F-F8380919696A}"/>
              </a:ext>
            </a:extLst>
          </p:cNvPr>
          <p:cNvSpPr txBox="1">
            <a:spLocks noChangeArrowheads="1"/>
          </p:cNvSpPr>
          <p:nvPr/>
        </p:nvSpPr>
        <p:spPr bwMode="auto">
          <a:xfrm>
            <a:off x="3886591" y="2430462"/>
            <a:ext cx="6905233" cy="414178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 == </a:t>
            </a:r>
            <a:r>
              <a:rPr lang="en-US" sz="800" dirty="0" err="1">
                <a:solidFill>
                  <a:srgbClr val="000000"/>
                </a:solidFill>
                <a:latin typeface="Courier New" panose="02070309020205020404" pitchFamily="49" charset="0"/>
              </a:rPr>
              <a:t>num_solutions</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Expecting just one solution. No need for big A,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solve for the center point    </a:t>
            </a:r>
          </a:p>
          <a:p>
            <a:r>
              <a:rPr lang="en-US" sz="800" dirty="0">
                <a:solidFill>
                  <a:srgbClr val="000000"/>
                </a:solidFill>
                <a:latin typeface="Courier New" panose="02070309020205020404" pitchFamily="49" charset="0"/>
              </a:rPr>
              <a:t>    A = [</a:t>
            </a:r>
            <a:r>
              <a:rPr lang="en-US" sz="800" dirty="0" err="1">
                <a:solidFill>
                  <a:srgbClr val="000000"/>
                </a:solidFill>
                <a:latin typeface="Courier New" panose="02070309020205020404" pitchFamily="49" charset="0"/>
              </a:rPr>
              <a:t>diff_x</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diff_y</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b =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else</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Simultaneous solutions to be calculated - create big A and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Construct the A-matrix and b matrix that will create the regressor.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Start by filling A and b matrices up with zeros (see notes for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explanation of </a:t>
            </a:r>
            <a:r>
              <a:rPr lang="en-US" sz="800" dirty="0" err="1">
                <a:solidFill>
                  <a:srgbClr val="028009"/>
                </a:solidFill>
                <a:latin typeface="Courier New" panose="02070309020205020404" pitchFamily="49" charset="0"/>
              </a:rPr>
              <a:t>iputs</a:t>
            </a:r>
            <a:r>
              <a:rPr lang="en-US" sz="800" dirty="0">
                <a:solidFill>
                  <a:srgbClr val="028009"/>
                </a:solidFill>
                <a:latin typeface="Courier New" panose="02070309020205020404" pitchFamily="49" charset="0"/>
              </a:rPr>
              <a:t>)</a:t>
            </a:r>
          </a:p>
          <a:p>
            <a:r>
              <a:rPr lang="pt-BR" sz="800" dirty="0">
                <a:solidFill>
                  <a:srgbClr val="000000"/>
                </a:solidFill>
                <a:latin typeface="Courier New" panose="02070309020205020404" pitchFamily="49" charset="0"/>
              </a:rPr>
              <a:t>    A = zeros(2*num_solutions,2*num_solutions);</a:t>
            </a:r>
          </a:p>
          <a:p>
            <a:r>
              <a:rPr lang="pt-BR" sz="800" dirty="0">
                <a:solidFill>
                  <a:srgbClr val="000000"/>
                </a:solidFill>
                <a:latin typeface="Courier New" panose="02070309020205020404" pitchFamily="49" charset="0"/>
              </a:rPr>
              <a:t>    b = zeros(2*num_solutions,1);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Fill in the non-zero portions of the matrix, which will be 1 per each</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of the N solutions</a:t>
            </a:r>
          </a:p>
          <a:p>
            <a:r>
              <a:rPr lang="da-DK" sz="800" dirty="0">
                <a:solidFill>
                  <a:srgbClr val="000000"/>
                </a:solidFill>
                <a:latin typeface="Courier New" panose="02070309020205020404" pitchFamily="49" charset="0"/>
              </a:rPr>
              <a:t>    </a:t>
            </a:r>
            <a:r>
              <a:rPr lang="da-DK" sz="800" dirty="0">
                <a:solidFill>
                  <a:srgbClr val="0E00FF"/>
                </a:solidFill>
                <a:latin typeface="Courier New" panose="02070309020205020404" pitchFamily="49" charset="0"/>
              </a:rPr>
              <a:t>for</a:t>
            </a:r>
            <a:r>
              <a:rPr lang="da-DK" sz="800" dirty="0">
                <a:solidFill>
                  <a:srgbClr val="000000"/>
                </a:solidFill>
                <a:latin typeface="Courier New" panose="02070309020205020404" pitchFamily="49" charset="0"/>
              </a:rPr>
              <a:t> i_solution = 1:num_solutions</a:t>
            </a:r>
          </a:p>
          <a:p>
            <a:r>
              <a:rPr lang="en-US" sz="800" dirty="0">
                <a:solidFill>
                  <a:srgbClr val="000000"/>
                </a:solidFill>
                <a:latin typeface="Courier New" panose="02070309020205020404" pitchFamily="49" charset="0"/>
              </a:rPr>
              <a:t>        A(1+2*(i_solution-1):2+2*(i_solution-1),1+2*(i_solution-1))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diff_x</a:t>
            </a:r>
            <a:r>
              <a:rPr lang="fr-FR"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A(1+2*(i_solution-1):2+2*(i_solution-1),2+2*(i_solution-1))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diff_y</a:t>
            </a:r>
            <a:r>
              <a:rPr lang="fr-FR" sz="800" dirty="0">
                <a:solidFill>
                  <a:srgbClr val="000000"/>
                </a:solidFill>
                <a:latin typeface="Courier New" panose="02070309020205020404" pitchFamily="49" charset="0"/>
              </a:rPr>
              <a:t>(i_solution:i_solution+1);        </a:t>
            </a:r>
          </a:p>
          <a:p>
            <a:r>
              <a:rPr lang="en-US" sz="800" dirty="0">
                <a:solidFill>
                  <a:srgbClr val="000000"/>
                </a:solidFill>
                <a:latin typeface="Courier New" panose="02070309020205020404" pitchFamily="49" charset="0"/>
              </a:rPr>
              <a:t>        b(1+2*(i_solution-1):2+2*(i_solution-1),1)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Solve the center points</a:t>
            </a:r>
          </a:p>
          <a:p>
            <a:r>
              <a:rPr lang="en-US" sz="800" dirty="0">
                <a:solidFill>
                  <a:srgbClr val="000000"/>
                </a:solidFill>
                <a:latin typeface="Courier New" panose="02070309020205020404" pitchFamily="49" charset="0"/>
              </a:rPr>
              <a:t>centers = A\b;</a:t>
            </a:r>
          </a:p>
          <a:p>
            <a:r>
              <a:rPr lang="en-US" sz="800" dirty="0">
                <a:solidFill>
                  <a:srgbClr val="000000"/>
                </a:solidFill>
                <a:latin typeface="Courier New" panose="02070309020205020404" pitchFamily="49" charset="0"/>
              </a:rPr>
              <a:t>centers = reshape(centers,2,length(centers(:,1))/2);</a:t>
            </a:r>
          </a:p>
          <a:p>
            <a:r>
              <a:rPr lang="en-US" sz="800" dirty="0">
                <a:solidFill>
                  <a:srgbClr val="000000"/>
                </a:solidFill>
                <a:latin typeface="Courier New" panose="02070309020205020404" pitchFamily="49" charset="0"/>
              </a:rPr>
              <a:t>centers = centers'; </a:t>
            </a:r>
            <a:r>
              <a:rPr lang="en-US" sz="800" dirty="0">
                <a:solidFill>
                  <a:srgbClr val="028009"/>
                </a:solidFill>
                <a:latin typeface="Courier New" panose="02070309020205020404" pitchFamily="49" charset="0"/>
              </a:rPr>
              <a:t>% Make it into a column vector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NOTE: the following line is the slowest in the code. It can be sped</a:t>
            </a:r>
          </a:p>
          <a:p>
            <a:r>
              <a:rPr lang="en-US" sz="800" dirty="0">
                <a:solidFill>
                  <a:srgbClr val="028009"/>
                </a:solidFill>
                <a:latin typeface="Courier New" panose="02070309020205020404" pitchFamily="49" charset="0"/>
              </a:rPr>
              <a:t>% up if we do not take the square root</a:t>
            </a:r>
          </a:p>
          <a:p>
            <a:r>
              <a:rPr lang="fr-FR" sz="800" dirty="0" err="1">
                <a:solidFill>
                  <a:srgbClr val="000000"/>
                </a:solidFill>
                <a:latin typeface="Courier New" panose="02070309020205020404" pitchFamily="49" charset="0"/>
              </a:rPr>
              <a:t>radii</a:t>
            </a:r>
            <a:r>
              <a:rPr lang="fr-FR" sz="800" dirty="0">
                <a:solidFill>
                  <a:srgbClr val="000000"/>
                </a:solidFill>
                <a:latin typeface="Courier New" panose="02070309020205020404" pitchFamily="49" charset="0"/>
              </a:rPr>
              <a:t> = </a:t>
            </a:r>
            <a:r>
              <a:rPr lang="fr-FR" sz="800" dirty="0" err="1">
                <a:solidFill>
                  <a:srgbClr val="000000"/>
                </a:solidFill>
                <a:latin typeface="Courier New" panose="02070309020205020404" pitchFamily="49" charset="0"/>
              </a:rPr>
              <a:t>sum</a:t>
            </a:r>
            <a:r>
              <a:rPr lang="fr-FR" sz="800" dirty="0">
                <a:solidFill>
                  <a:srgbClr val="000000"/>
                </a:solidFill>
                <a:latin typeface="Courier New" panose="02070309020205020404" pitchFamily="49" charset="0"/>
              </a:rPr>
              <a:t>((points(1:num_solutions,:)-centers).^2,2).^0.5;</a:t>
            </a:r>
          </a:p>
        </p:txBody>
      </p:sp>
    </p:spTree>
    <p:extLst>
      <p:ext uri="{BB962C8B-B14F-4D97-AF65-F5344CB8AC3E}">
        <p14:creationId xmlns:p14="http://schemas.microsoft.com/office/powerpoint/2010/main" val="1436525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If there are more than one circle to be solved, we can write the A matrix in block form 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a:bodyPr>
              <a:lstStyle/>
              <a:p>
                <a:pPr marL="0" indent="0" algn="ctr">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5−4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5−4</m:t>
                                        </m:r>
                                      </m:sub>
                                    </m:sSub>
                                  </m:e>
                                </m:eqArr>
                              </m:e>
                            </m:mr>
                          </m:m>
                        </m:e>
                      </m:d>
                    </m:oMath>
                  </m:oMathPara>
                </a14:m>
                <a:endParaRPr lang="en-US" dirty="0"/>
              </a:p>
              <a:p>
                <a:pPr marL="0" indent="0">
                  <a:buNone/>
                </a:pPr>
                <a:endParaRPr lang="en-US" dirty="0"/>
              </a:p>
              <a:p>
                <a:pPr marL="0" indent="0">
                  <a:buNone/>
                </a:pPr>
                <a:r>
                  <a:rPr lang="en-US" dirty="0"/>
                  <a:t>And the b-matrix is changed accordingly. Again, this has the form of a regression equation.</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3019351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2BF-0687-47FC-8474-CE702286E1AF}"/>
              </a:ext>
            </a:extLst>
          </p:cNvPr>
          <p:cNvSpPr>
            <a:spLocks noGrp="1"/>
          </p:cNvSpPr>
          <p:nvPr>
            <p:ph type="title"/>
          </p:nvPr>
        </p:nvSpPr>
        <p:spPr/>
        <p:txBody>
          <a:bodyPr/>
          <a:lstStyle/>
          <a:p>
            <a:r>
              <a:rPr lang="en-US"/>
              <a:t>Here are some sample results</a:t>
            </a:r>
            <a:endParaRPr lang="en-US" dirty="0"/>
          </a:p>
        </p:txBody>
      </p:sp>
      <p:sp>
        <p:nvSpPr>
          <p:cNvPr id="6" name="Content Placeholder 5">
            <a:extLst>
              <a:ext uri="{FF2B5EF4-FFF2-40B4-BE49-F238E27FC236}">
                <a16:creationId xmlns:a16="http://schemas.microsoft.com/office/drawing/2014/main" id="{FE53F01A-265D-4A98-874B-9C2CCA31F91A}"/>
              </a:ext>
            </a:extLst>
          </p:cNvPr>
          <p:cNvSpPr>
            <a:spLocks noGrp="1"/>
          </p:cNvSpPr>
          <p:nvPr>
            <p:ph idx="1"/>
          </p:nvPr>
        </p:nvSpPr>
        <p:spPr>
          <a:xfrm>
            <a:off x="838200" y="5829299"/>
            <a:ext cx="10515600" cy="663576"/>
          </a:xfrm>
        </p:spPr>
        <p:txBody>
          <a:bodyPr>
            <a:normAutofit fontScale="70000" lnSpcReduction="20000"/>
          </a:bodyPr>
          <a:lstStyle/>
          <a:p>
            <a:pPr marL="0" indent="0">
              <a:buNone/>
            </a:pPr>
            <a:r>
              <a:rPr lang="en-US" dirty="0"/>
              <a:t>Type: “</a:t>
            </a:r>
            <a:r>
              <a:rPr lang="en-US" sz="2900" dirty="0">
                <a:solidFill>
                  <a:srgbClr val="000000"/>
                </a:solidFill>
                <a:latin typeface="Courier New" panose="02070309020205020404" pitchFamily="49" charset="0"/>
              </a:rPr>
              <a:t>help fcn</a:t>
            </a:r>
            <a:r>
              <a:rPr lang="en-US" dirty="0">
                <a:solidFill>
                  <a:srgbClr val="000000"/>
                </a:solidFill>
                <a:latin typeface="Courier New" panose="02070309020205020404" pitchFamily="49" charset="0"/>
              </a:rPr>
              <a:t>_geometry_circleCenterFrom3Points</a:t>
            </a:r>
            <a:r>
              <a:rPr lang="en-US" dirty="0"/>
              <a:t>” for more examples, or see:</a:t>
            </a:r>
          </a:p>
          <a:p>
            <a:pPr marL="0" indent="0">
              <a:buNone/>
            </a:pPr>
            <a:r>
              <a:rPr lang="en-US" sz="2900" dirty="0">
                <a:solidFill>
                  <a:srgbClr val="000000"/>
                </a:solidFill>
                <a:latin typeface="Courier New" panose="02070309020205020404" pitchFamily="49" charset="0"/>
              </a:rPr>
              <a:t>script_test_fcn</a:t>
            </a:r>
            <a:r>
              <a:rPr lang="en-US" dirty="0">
                <a:solidFill>
                  <a:srgbClr val="000000"/>
                </a:solidFill>
                <a:latin typeface="Courier New" panose="02070309020205020404" pitchFamily="49" charset="0"/>
              </a:rPr>
              <a:t>_geometry_</a:t>
            </a:r>
            <a:r>
              <a:rPr lang="en-US" sz="2900" dirty="0">
                <a:solidFill>
                  <a:srgbClr val="000000"/>
                </a:solidFill>
                <a:latin typeface="Courier New" panose="02070309020205020404" pitchFamily="49" charset="0"/>
              </a:rPr>
              <a:t>circleCenterFrom3Points.m </a:t>
            </a:r>
          </a:p>
        </p:txBody>
      </p:sp>
      <p:sp>
        <p:nvSpPr>
          <p:cNvPr id="4" name="Text Box 2">
            <a:extLst>
              <a:ext uri="{FF2B5EF4-FFF2-40B4-BE49-F238E27FC236}">
                <a16:creationId xmlns:a16="http://schemas.microsoft.com/office/drawing/2014/main" id="{E4D37D82-B0DC-4270-BD74-97FD1EC994E3}"/>
              </a:ext>
            </a:extLst>
          </p:cNvPr>
          <p:cNvSpPr txBox="1">
            <a:spLocks noChangeArrowheads="1"/>
          </p:cNvSpPr>
          <p:nvPr/>
        </p:nvSpPr>
        <p:spPr bwMode="auto">
          <a:xfrm>
            <a:off x="745896" y="1647825"/>
            <a:ext cx="5445354" cy="132556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a:solidFill>
                  <a:srgbClr val="028009"/>
                </a:solidFill>
                <a:latin typeface="Courier New" panose="02070309020205020404" pitchFamily="49" charset="0"/>
              </a:rPr>
              <a:t>%% ADVANCED example that lets user select N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1000;</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clf</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on</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equal</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ginput</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 Get arbitrary N points until user hits return</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a:t>
            </a:r>
            <a:r>
              <a:rPr lang="en-US" sz="1000" dirty="0">
                <a:solidFill>
                  <a:srgbClr val="000000"/>
                </a:solidFill>
                <a:latin typeface="Courier New" panose="02070309020205020404" pitchFamily="49" charset="0"/>
              </a:rPr>
              <a:t>] = fcn_geometry_circleCenterFrom3Points(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3" name="Picture 2">
            <a:extLst>
              <a:ext uri="{FF2B5EF4-FFF2-40B4-BE49-F238E27FC236}">
                <a16:creationId xmlns:a16="http://schemas.microsoft.com/office/drawing/2014/main" id="{9667DB05-FD76-4446-A818-EAD9EB99502B}"/>
              </a:ext>
            </a:extLst>
          </p:cNvPr>
          <p:cNvPicPr>
            <a:picLocks noChangeAspect="1"/>
          </p:cNvPicPr>
          <p:nvPr/>
        </p:nvPicPr>
        <p:blipFill>
          <a:blip r:embed="rId2"/>
          <a:stretch>
            <a:fillRect/>
          </a:stretch>
        </p:blipFill>
        <p:spPr>
          <a:xfrm>
            <a:off x="5848350" y="1428750"/>
            <a:ext cx="5334000" cy="4000500"/>
          </a:xfrm>
          <a:prstGeom prst="rect">
            <a:avLst/>
          </a:prstGeom>
        </p:spPr>
      </p:pic>
    </p:spTree>
    <p:extLst>
      <p:ext uri="{BB962C8B-B14F-4D97-AF65-F5344CB8AC3E}">
        <p14:creationId xmlns:p14="http://schemas.microsoft.com/office/powerpoint/2010/main" val="2859033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r>
              <a:rPr lang="en-US" sz="2400" dirty="0"/>
              <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25AA-27FE-40AC-A710-448AC61C2C15}"/>
              </a:ext>
            </a:extLst>
          </p:cNvPr>
          <p:cNvSpPr>
            <a:spLocks noGrp="1"/>
          </p:cNvSpPr>
          <p:nvPr>
            <p:ph type="title"/>
          </p:nvPr>
        </p:nvSpPr>
        <p:spPr/>
        <p:txBody>
          <a:bodyPr>
            <a:noAutofit/>
          </a:bodyPr>
          <a:lstStyle/>
          <a:p>
            <a:r>
              <a:rPr lang="en-US" sz="2800" dirty="0"/>
              <a:t>Another means of finding angles in the arc is to specify 2 points AND the cross-product direction from start to finish. The function that does this is: </a:t>
            </a:r>
            <a:r>
              <a:rPr lang="en-US" sz="2400" dirty="0">
                <a:solidFill>
                  <a:schemeClr val="accent6"/>
                </a:solidFill>
              </a:rPr>
              <a:t>fcn_geometry_findAngleUsing2PointsOnCircle</a:t>
            </a:r>
            <a:br>
              <a:rPr lang="en-US" sz="2400" dirty="0">
                <a:solidFill>
                  <a:schemeClr val="accent6"/>
                </a:solidFill>
              </a:rPr>
            </a:br>
            <a:endParaRPr lang="en-US" sz="2800" dirty="0">
              <a:solidFill>
                <a:schemeClr val="accent6"/>
              </a:solidFill>
            </a:endParaRPr>
          </a:p>
        </p:txBody>
      </p:sp>
      <p:sp>
        <p:nvSpPr>
          <p:cNvPr id="3" name="Content Placeholder 2">
            <a:extLst>
              <a:ext uri="{FF2B5EF4-FFF2-40B4-BE49-F238E27FC236}">
                <a16:creationId xmlns:a16="http://schemas.microsoft.com/office/drawing/2014/main" id="{1CF4B6C5-F536-4FE8-B004-79A75E50F93B}"/>
              </a:ext>
            </a:extLst>
          </p:cNvPr>
          <p:cNvSpPr>
            <a:spLocks noGrp="1"/>
          </p:cNvSpPr>
          <p:nvPr>
            <p:ph idx="1"/>
          </p:nvPr>
        </p:nvSpPr>
        <p:spPr/>
        <p:txBody>
          <a:bodyPr>
            <a:normAutofit/>
          </a:bodyPr>
          <a:lstStyle/>
          <a:p>
            <a:pPr marL="0" indent="0">
              <a:buNone/>
            </a:pPr>
            <a:r>
              <a:rPr lang="en-US" sz="1400" dirty="0"/>
              <a:t>Counterclockwise is positive, clockwise is negative</a:t>
            </a:r>
          </a:p>
        </p:txBody>
      </p:sp>
      <p:sp>
        <p:nvSpPr>
          <p:cNvPr id="4" name="Rectangle 3">
            <a:extLst>
              <a:ext uri="{FF2B5EF4-FFF2-40B4-BE49-F238E27FC236}">
                <a16:creationId xmlns:a16="http://schemas.microsoft.com/office/drawing/2014/main" id="{C58627DF-5225-4B10-8ACD-F26DABCF6C3A}"/>
              </a:ext>
            </a:extLst>
          </p:cNvPr>
          <p:cNvSpPr/>
          <p:nvPr/>
        </p:nvSpPr>
        <p:spPr>
          <a:xfrm>
            <a:off x="333375" y="2268201"/>
            <a:ext cx="44577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for one circle, incoming and outgoing are 90 degrees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centers = [0 0];</a:t>
            </a:r>
          </a:p>
          <a:p>
            <a:r>
              <a:rPr lang="en-US" sz="800" dirty="0">
                <a:solidFill>
                  <a:srgbClr val="000000"/>
                </a:solidFill>
                <a:latin typeface="Courier New" panose="02070309020205020404" pitchFamily="49" charset="0"/>
              </a:rPr>
              <a:t>radii = [1]; </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a:t>
            </a:r>
          </a:p>
          <a:p>
            <a:r>
              <a:rPr lang="da-DK" sz="800" dirty="0">
                <a:solidFill>
                  <a:srgbClr val="000000"/>
                </a:solidFill>
                <a:latin typeface="Courier New" panose="02070309020205020404" pitchFamily="49" charset="0"/>
              </a:rPr>
              <a:t>end_angles = [-45]*pi/180;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F39FD50B-29DF-45E1-B765-20B061AA9393}"/>
              </a:ext>
            </a:extLst>
          </p:cNvPr>
          <p:cNvPicPr>
            <a:picLocks noChangeAspect="1"/>
          </p:cNvPicPr>
          <p:nvPr/>
        </p:nvPicPr>
        <p:blipFill>
          <a:blip r:embed="rId2"/>
          <a:stretch>
            <a:fillRect/>
          </a:stretch>
        </p:blipFill>
        <p:spPr>
          <a:xfrm>
            <a:off x="8448675" y="4162423"/>
            <a:ext cx="3352800" cy="2514600"/>
          </a:xfrm>
          <a:prstGeom prst="rect">
            <a:avLst/>
          </a:prstGeom>
        </p:spPr>
      </p:pic>
      <p:pic>
        <p:nvPicPr>
          <p:cNvPr id="6" name="Picture 5">
            <a:extLst>
              <a:ext uri="{FF2B5EF4-FFF2-40B4-BE49-F238E27FC236}">
                <a16:creationId xmlns:a16="http://schemas.microsoft.com/office/drawing/2014/main" id="{F3B2C106-6874-477A-AD61-C739E049FD09}"/>
              </a:ext>
            </a:extLst>
          </p:cNvPr>
          <p:cNvPicPr>
            <a:picLocks noChangeAspect="1"/>
          </p:cNvPicPr>
          <p:nvPr/>
        </p:nvPicPr>
        <p:blipFill>
          <a:blip r:embed="rId3"/>
          <a:stretch>
            <a:fillRect/>
          </a:stretch>
        </p:blipFill>
        <p:spPr>
          <a:xfrm>
            <a:off x="5438775" y="2655093"/>
            <a:ext cx="3352800" cy="2514600"/>
          </a:xfrm>
          <a:prstGeom prst="rect">
            <a:avLst/>
          </a:prstGeom>
        </p:spPr>
      </p:pic>
    </p:spTree>
    <p:extLst>
      <p:ext uri="{BB962C8B-B14F-4D97-AF65-F5344CB8AC3E}">
        <p14:creationId xmlns:p14="http://schemas.microsoft.com/office/powerpoint/2010/main" val="3377141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2A68-EA65-4B19-9F1F-D7BEB1AE176C}"/>
              </a:ext>
            </a:extLst>
          </p:cNvPr>
          <p:cNvSpPr>
            <a:spLocks noGrp="1"/>
          </p:cNvSpPr>
          <p:nvPr>
            <p:ph type="title"/>
          </p:nvPr>
        </p:nvSpPr>
        <p:spPr/>
        <p:txBody>
          <a:bodyPr/>
          <a:lstStyle/>
          <a:p>
            <a:r>
              <a:rPr lang="en-US" dirty="0"/>
              <a:t>Note: these functions support vectorization</a:t>
            </a:r>
          </a:p>
        </p:txBody>
      </p:sp>
      <p:pic>
        <p:nvPicPr>
          <p:cNvPr id="4" name="Picture 3">
            <a:extLst>
              <a:ext uri="{FF2B5EF4-FFF2-40B4-BE49-F238E27FC236}">
                <a16:creationId xmlns:a16="http://schemas.microsoft.com/office/drawing/2014/main" id="{42C3C7E2-F945-4BC3-8ED2-2B2E20E11AE1}"/>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13877938-F412-4069-8521-3667CF1BBA81}"/>
              </a:ext>
            </a:extLst>
          </p:cNvPr>
          <p:cNvSpPr/>
          <p:nvPr/>
        </p:nvSpPr>
        <p:spPr>
          <a:xfrm>
            <a:off x="333374" y="2268201"/>
            <a:ext cx="5686426" cy="353943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 vectorized</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100;</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centers = [0 0; 4 4; 8 10; -6 10];</a:t>
            </a:r>
          </a:p>
          <a:p>
            <a:r>
              <a:rPr lang="pl-PL" sz="800" dirty="0">
                <a:solidFill>
                  <a:srgbClr val="000000"/>
                </a:solidFill>
                <a:latin typeface="Courier New" panose="02070309020205020404" pitchFamily="49" charset="0"/>
              </a:rPr>
              <a:t>radii = [1; 2; 4; 3];</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[90; 0; -90;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)]+centers;</a:t>
            </a:r>
          </a:p>
          <a:p>
            <a:r>
              <a:rPr lang="da-DK" sz="800" dirty="0">
                <a:solidFill>
                  <a:srgbClr val="000000"/>
                </a:solidFill>
                <a:latin typeface="Courier New" panose="02070309020205020404" pitchFamily="49" charset="0"/>
              </a:rPr>
              <a:t>end_angles = [45; 135; 180; 0]*pi/180;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)]+centers;</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 1; -1;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9170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A6FD-8A96-42B8-81DF-7A802B02684A}"/>
              </a:ext>
            </a:extLst>
          </p:cNvPr>
          <p:cNvSpPr>
            <a:spLocks noGrp="1"/>
          </p:cNvSpPr>
          <p:nvPr>
            <p:ph type="title"/>
          </p:nvPr>
        </p:nvSpPr>
        <p:spPr/>
        <p:txBody>
          <a:bodyPr/>
          <a:lstStyle/>
          <a:p>
            <a:r>
              <a:rPr lang="en-US" dirty="0"/>
              <a:t>When calculating tangents of circles, only certain circle locations are possible.</a:t>
            </a:r>
          </a:p>
        </p:txBody>
      </p:sp>
      <p:sp>
        <p:nvSpPr>
          <p:cNvPr id="3" name="Content Placeholder 2">
            <a:extLst>
              <a:ext uri="{FF2B5EF4-FFF2-40B4-BE49-F238E27FC236}">
                <a16:creationId xmlns:a16="http://schemas.microsoft.com/office/drawing/2014/main" id="{840F8C71-5D58-4292-9B78-9EC6489A5819}"/>
              </a:ext>
            </a:extLst>
          </p:cNvPr>
          <p:cNvSpPr>
            <a:spLocks noGrp="1"/>
          </p:cNvSpPr>
          <p:nvPr>
            <p:ph idx="1"/>
          </p:nvPr>
        </p:nvSpPr>
        <p:spPr>
          <a:xfrm>
            <a:off x="838200" y="1825625"/>
            <a:ext cx="4577862" cy="4351338"/>
          </a:xfrm>
        </p:spPr>
        <p:txBody>
          <a:bodyPr/>
          <a:lstStyle/>
          <a:p>
            <a:pPr marL="0" indent="0">
              <a:buNone/>
            </a:pPr>
            <a:r>
              <a:rPr lang="en-US" dirty="0"/>
              <a:t>In this example, the angles between the green circle’s phi angle and red circles are all allowable tangents to the vertex created by the green and red line segments</a:t>
            </a:r>
          </a:p>
        </p:txBody>
      </p:sp>
      <p:pic>
        <p:nvPicPr>
          <p:cNvPr id="5" name="Picture 4">
            <a:extLst>
              <a:ext uri="{FF2B5EF4-FFF2-40B4-BE49-F238E27FC236}">
                <a16:creationId xmlns:a16="http://schemas.microsoft.com/office/drawing/2014/main" id="{E5B056E7-E71D-4344-AF32-DBE5B5753981}"/>
              </a:ext>
            </a:extLst>
          </p:cNvPr>
          <p:cNvPicPr>
            <a:picLocks noChangeAspect="1"/>
          </p:cNvPicPr>
          <p:nvPr/>
        </p:nvPicPr>
        <p:blipFill>
          <a:blip r:embed="rId2"/>
          <a:stretch>
            <a:fillRect/>
          </a:stretch>
        </p:blipFill>
        <p:spPr>
          <a:xfrm>
            <a:off x="5695950" y="2000250"/>
            <a:ext cx="5334000" cy="4000500"/>
          </a:xfrm>
          <a:prstGeom prst="rect">
            <a:avLst/>
          </a:prstGeom>
        </p:spPr>
      </p:pic>
      <p:sp>
        <p:nvSpPr>
          <p:cNvPr id="6" name="Oval 5">
            <a:extLst>
              <a:ext uri="{FF2B5EF4-FFF2-40B4-BE49-F238E27FC236}">
                <a16:creationId xmlns:a16="http://schemas.microsoft.com/office/drawing/2014/main" id="{6256EF2F-AA29-42CA-AB54-9086B8C26F24}"/>
              </a:ext>
            </a:extLst>
          </p:cNvPr>
          <p:cNvSpPr/>
          <p:nvPr/>
        </p:nvSpPr>
        <p:spPr>
          <a:xfrm>
            <a:off x="7950591" y="3881804"/>
            <a:ext cx="1097280" cy="1097280"/>
          </a:xfrm>
          <a:prstGeom prst="ellipse">
            <a:avLst/>
          </a:prstGeom>
          <a:no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A9A45EF-3E09-4C0F-9561-58CE74255E25}"/>
              </a:ext>
            </a:extLst>
          </p:cNvPr>
          <p:cNvCxnSpPr>
            <a:cxnSpLocks/>
            <a:endCxn id="6" idx="4"/>
          </p:cNvCxnSpPr>
          <p:nvPr/>
        </p:nvCxnSpPr>
        <p:spPr>
          <a:xfrm>
            <a:off x="8499231" y="3270738"/>
            <a:ext cx="0" cy="1708346"/>
          </a:xfrm>
          <a:prstGeom prst="line">
            <a:avLst/>
          </a:prstGeom>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5BFDBACD-8C62-4E53-B625-335377C6A6BF}"/>
              </a:ext>
            </a:extLst>
          </p:cNvPr>
          <p:cNvSpPr/>
          <p:nvPr/>
        </p:nvSpPr>
        <p:spPr>
          <a:xfrm>
            <a:off x="7467014" y="3480728"/>
            <a:ext cx="1969477" cy="1022546"/>
          </a:xfrm>
          <a:prstGeom prst="arc">
            <a:avLst>
              <a:gd name="adj1" fmla="val 16731475"/>
              <a:gd name="adj2" fmla="val 0"/>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Oval 12">
            <a:extLst>
              <a:ext uri="{FF2B5EF4-FFF2-40B4-BE49-F238E27FC236}">
                <a16:creationId xmlns:a16="http://schemas.microsoft.com/office/drawing/2014/main" id="{D7623B31-CCCA-421D-9188-95E32C51A018}"/>
              </a:ext>
            </a:extLst>
          </p:cNvPr>
          <p:cNvSpPr/>
          <p:nvPr/>
        </p:nvSpPr>
        <p:spPr>
          <a:xfrm>
            <a:off x="8362950" y="4352486"/>
            <a:ext cx="685800" cy="685800"/>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3E69C6A-EFE2-49B5-B829-C565B0AC15FB}"/>
              </a:ext>
            </a:extLst>
          </p:cNvPr>
          <p:cNvCxnSpPr>
            <a:cxnSpLocks/>
            <a:endCxn id="13" idx="3"/>
          </p:cNvCxnSpPr>
          <p:nvPr/>
        </p:nvCxnSpPr>
        <p:spPr>
          <a:xfrm flipH="1">
            <a:off x="8463383" y="4000500"/>
            <a:ext cx="996847" cy="9373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5EA2FD-21D2-4949-9EA7-73A98B5C5B17}"/>
              </a:ext>
            </a:extLst>
          </p:cNvPr>
          <p:cNvSpPr txBox="1"/>
          <p:nvPr/>
        </p:nvSpPr>
        <p:spPr>
          <a:xfrm>
            <a:off x="8872848" y="2965916"/>
            <a:ext cx="1160639" cy="646331"/>
          </a:xfrm>
          <a:prstGeom prst="rect">
            <a:avLst/>
          </a:prstGeom>
          <a:noFill/>
        </p:spPr>
        <p:txBody>
          <a:bodyPr wrap="none" rtlCol="0">
            <a:spAutoFit/>
          </a:bodyPr>
          <a:lstStyle/>
          <a:p>
            <a:r>
              <a:rPr lang="en-US" dirty="0"/>
              <a:t>Allowable </a:t>
            </a:r>
            <a:br>
              <a:rPr lang="en-US" dirty="0"/>
            </a:br>
            <a:r>
              <a:rPr lang="en-US" dirty="0"/>
              <a:t>phi range</a:t>
            </a:r>
          </a:p>
        </p:txBody>
      </p:sp>
    </p:spTree>
    <p:extLst>
      <p:ext uri="{BB962C8B-B14F-4D97-AF65-F5344CB8AC3E}">
        <p14:creationId xmlns:p14="http://schemas.microsoft.com/office/powerpoint/2010/main" val="3608242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CDB6-1EE2-4E36-A279-6BA9803C45DA}"/>
              </a:ext>
            </a:extLst>
          </p:cNvPr>
          <p:cNvSpPr>
            <a:spLocks noGrp="1"/>
          </p:cNvSpPr>
          <p:nvPr>
            <p:ph type="title"/>
          </p:nvPr>
        </p:nvSpPr>
        <p:spPr>
          <a:xfrm>
            <a:off x="714375" y="681037"/>
            <a:ext cx="10515600" cy="1325563"/>
          </a:xfrm>
        </p:spPr>
        <p:txBody>
          <a:bodyPr>
            <a:normAutofit fontScale="90000"/>
          </a:bodyPr>
          <a:lstStyle/>
          <a:p>
            <a:r>
              <a:rPr lang="en-US" dirty="0"/>
              <a:t>The function that calculates the range of possible phi points is: </a:t>
            </a:r>
            <a:r>
              <a:rPr lang="en-US" sz="2700" dirty="0" err="1">
                <a:solidFill>
                  <a:srgbClr val="028009"/>
                </a:solidFill>
                <a:latin typeface="Courier New" panose="02070309020205020404" pitchFamily="49" charset="0"/>
              </a:rPr>
              <a:t>fcn_geometry_findPhiConstraints</a:t>
            </a:r>
            <a:r>
              <a:rPr lang="en-US" sz="2700" dirty="0">
                <a:solidFill>
                  <a:srgbClr val="028009"/>
                </a:solidFill>
                <a:latin typeface="Courier New" panose="02070309020205020404" pitchFamily="49" charset="0"/>
              </a:rPr>
              <a:t/>
            </a:r>
            <a:br>
              <a:rPr lang="en-US" sz="2700" dirty="0">
                <a:solidFill>
                  <a:srgbClr val="028009"/>
                </a:solidFill>
                <a:latin typeface="Courier New" panose="02070309020205020404" pitchFamily="49" charset="0"/>
              </a:rPr>
            </a:br>
            <a:endParaRPr lang="en-US" dirty="0"/>
          </a:p>
        </p:txBody>
      </p:sp>
      <p:pic>
        <p:nvPicPr>
          <p:cNvPr id="4" name="Picture 3">
            <a:extLst>
              <a:ext uri="{FF2B5EF4-FFF2-40B4-BE49-F238E27FC236}">
                <a16:creationId xmlns:a16="http://schemas.microsoft.com/office/drawing/2014/main" id="{628E8F85-0244-4838-A097-25FD26944EE7}"/>
              </a:ext>
            </a:extLst>
          </p:cNvPr>
          <p:cNvPicPr>
            <a:picLocks noChangeAspect="1"/>
          </p:cNvPicPr>
          <p:nvPr/>
        </p:nvPicPr>
        <p:blipFill>
          <a:blip r:embed="rId2"/>
          <a:stretch>
            <a:fillRect/>
          </a:stretch>
        </p:blipFill>
        <p:spPr>
          <a:xfrm>
            <a:off x="6290566" y="2176463"/>
            <a:ext cx="5334000" cy="4000500"/>
          </a:xfrm>
          <a:prstGeom prst="rect">
            <a:avLst/>
          </a:prstGeom>
        </p:spPr>
      </p:pic>
      <p:sp>
        <p:nvSpPr>
          <p:cNvPr id="7" name="Rectangle 6">
            <a:extLst>
              <a:ext uri="{FF2B5EF4-FFF2-40B4-BE49-F238E27FC236}">
                <a16:creationId xmlns:a16="http://schemas.microsoft.com/office/drawing/2014/main" id="{CAC65B49-E394-444F-9B6D-D6462438D338}"/>
              </a:ext>
            </a:extLst>
          </p:cNvPr>
          <p:cNvSpPr/>
          <p:nvPr/>
        </p:nvSpPr>
        <p:spPr>
          <a:xfrm>
            <a:off x="409574" y="2413337"/>
            <a:ext cx="5686426" cy="2031325"/>
          </a:xfrm>
          <a:prstGeom prst="rect">
            <a:avLst/>
          </a:prstGeom>
          <a:solidFill>
            <a:schemeClr val="accent4">
              <a:lumMod val="20000"/>
              <a:lumOff val="80000"/>
            </a:schemeClr>
          </a:solidFill>
        </p:spPr>
        <p:txBody>
          <a:bodyPr wrap="square">
            <a:spAutoFit/>
          </a:bodyPr>
          <a:lstStyle/>
          <a:p>
            <a:r>
              <a:rPr lang="en-US" sz="1050" dirty="0">
                <a:solidFill>
                  <a:srgbClr val="028009"/>
                </a:solidFill>
                <a:latin typeface="Courier New" panose="02070309020205020404" pitchFamily="49" charset="0"/>
              </a:rPr>
              <a:t>%% Simple test - should result in 90 to 45</a:t>
            </a:r>
          </a:p>
          <a:p>
            <a:r>
              <a:rPr lang="en-US" sz="1050" dirty="0" err="1">
                <a:solidFill>
                  <a:srgbClr val="000000"/>
                </a:solidFill>
                <a:latin typeface="Courier New" panose="02070309020205020404" pitchFamily="49" charset="0"/>
              </a:rPr>
              <a:t>fig_num</a:t>
            </a:r>
            <a:r>
              <a:rPr lang="en-US" sz="1050" dirty="0">
                <a:solidFill>
                  <a:srgbClr val="000000"/>
                </a:solidFill>
                <a:latin typeface="Courier New" panose="02070309020205020404" pitchFamily="49" charset="0"/>
              </a:rPr>
              <a:t> = 9;</a:t>
            </a:r>
          </a:p>
          <a:p>
            <a:r>
              <a:rPr lang="en-US" sz="1050" dirty="0">
                <a:solidFill>
                  <a:srgbClr val="000000"/>
                </a:solidFill>
                <a:latin typeface="Courier New" panose="02070309020205020404" pitchFamily="49" charset="0"/>
              </a:rPr>
              <a:t> </a:t>
            </a:r>
          </a:p>
          <a:p>
            <a:r>
              <a:rPr lang="en-US" sz="1050" dirty="0" err="1">
                <a:solidFill>
                  <a:srgbClr val="000000"/>
                </a:solidFill>
                <a:latin typeface="Courier New" panose="02070309020205020404" pitchFamily="49" charset="0"/>
              </a:rPr>
              <a:t>p_apex</a:t>
            </a:r>
            <a:r>
              <a:rPr lang="en-US" sz="1050" dirty="0">
                <a:solidFill>
                  <a:srgbClr val="000000"/>
                </a:solidFill>
                <a:latin typeface="Courier New" panose="02070309020205020404" pitchFamily="49" charset="0"/>
              </a:rPr>
              <a:t> = [0 0];</a:t>
            </a:r>
          </a:p>
          <a:p>
            <a:r>
              <a:rPr lang="en-US" sz="1050" dirty="0">
                <a:solidFill>
                  <a:srgbClr val="000000"/>
                </a:solidFill>
                <a:latin typeface="Courier New" panose="02070309020205020404" pitchFamily="49" charset="0"/>
              </a:rPr>
              <a:t>vertex_1 = [1  0];</a:t>
            </a:r>
          </a:p>
          <a:p>
            <a:r>
              <a:rPr lang="en-US" sz="1050" dirty="0">
                <a:solidFill>
                  <a:srgbClr val="000000"/>
                </a:solidFill>
                <a:latin typeface="Courier New" panose="02070309020205020404" pitchFamily="49" charset="0"/>
              </a:rPr>
              <a:t>vertex_2 = [-1 1];</a:t>
            </a:r>
          </a:p>
          <a:p>
            <a:r>
              <a:rPr lang="en-US" sz="1050" dirty="0">
                <a:solidFill>
                  <a:srgbClr val="000000"/>
                </a:solidFill>
                <a:latin typeface="Courier New" panose="02070309020205020404" pitchFamily="49" charset="0"/>
              </a:rPr>
              <a:t>[</a:t>
            </a:r>
            <a:r>
              <a:rPr lang="en-US" sz="1050" dirty="0" err="1">
                <a:solidFill>
                  <a:srgbClr val="000000"/>
                </a:solidFill>
                <a:latin typeface="Courier New" panose="02070309020205020404" pitchFamily="49" charset="0"/>
              </a:rPr>
              <a:t>phi_start,change</a:t>
            </a:r>
            <a:r>
              <a:rPr lang="en-US" sz="1050" dirty="0">
                <a:solidFill>
                  <a:srgbClr val="000000"/>
                </a:solidFill>
                <a:latin typeface="Courier New" panose="02070309020205020404" pitchFamily="49" charset="0"/>
              </a:rPr>
              <a:t>] = </a:t>
            </a:r>
            <a:r>
              <a:rPr lang="en-US" sz="1050" dirty="0" err="1">
                <a:solidFill>
                  <a:srgbClr val="000000"/>
                </a:solidFill>
                <a:latin typeface="Courier New" panose="02070309020205020404" pitchFamily="49" charset="0"/>
              </a:rPr>
              <a:t>fcn_geometry_findPhiConstraints</a:t>
            </a:r>
            <a:r>
              <a:rPr lang="en-US" sz="1050" dirty="0">
                <a:solidFill>
                  <a:srgbClr val="000000"/>
                </a:solidFill>
                <a:latin typeface="Courier New" panose="02070309020205020404" pitchFamily="49" charset="0"/>
              </a:rPr>
              <a:t>(p_apex,vertex_1,vertex_2,fig_num);</a:t>
            </a:r>
          </a:p>
          <a:p>
            <a:r>
              <a:rPr lang="en-US" sz="1050" dirty="0" err="1">
                <a:solidFill>
                  <a:srgbClr val="000000"/>
                </a:solidFill>
                <a:latin typeface="Courier New" panose="02070309020205020404" pitchFamily="49" charset="0"/>
              </a:rPr>
              <a:t>fprintf</a:t>
            </a:r>
            <a:r>
              <a:rPr lang="en-US" sz="1050" dirty="0">
                <a:solidFill>
                  <a:srgbClr val="000000"/>
                </a:solidFill>
                <a:latin typeface="Courier New" panose="02070309020205020404" pitchFamily="49" charset="0"/>
              </a:rPr>
              <a:t>(1,</a:t>
            </a:r>
            <a:r>
              <a:rPr lang="en-US" sz="1050" dirty="0">
                <a:solidFill>
                  <a:srgbClr val="AA04F9"/>
                </a:solidFill>
                <a:latin typeface="Courier New" panose="02070309020205020404" pitchFamily="49" charset="0"/>
              </a:rPr>
              <a:t>'Results of phi </a:t>
            </a:r>
            <a:r>
              <a:rPr lang="en-US" sz="1050" dirty="0" err="1">
                <a:solidFill>
                  <a:srgbClr val="AA04F9"/>
                </a:solidFill>
                <a:latin typeface="Courier New" panose="02070309020205020404" pitchFamily="49" charset="0"/>
              </a:rPr>
              <a:t>constrainter</a:t>
            </a:r>
            <a:r>
              <a:rPr lang="en-US" sz="1050" dirty="0">
                <a:solidFill>
                  <a:srgbClr val="AA04F9"/>
                </a:solidFill>
                <a:latin typeface="Courier New" panose="02070309020205020404" pitchFamily="49" charset="0"/>
              </a:rPr>
              <a:t>: \n'</a:t>
            </a:r>
            <a:r>
              <a:rPr lang="en-US" sz="1050" dirty="0">
                <a:solidFill>
                  <a:srgbClr val="000000"/>
                </a:solidFill>
                <a:latin typeface="Courier New" panose="02070309020205020404" pitchFamily="49" charset="0"/>
              </a:rPr>
              <a:t>);</a:t>
            </a:r>
          </a:p>
          <a:p>
            <a:r>
              <a:rPr lang="en-US" sz="1050" dirty="0" err="1">
                <a:solidFill>
                  <a:srgbClr val="000000"/>
                </a:solidFill>
                <a:latin typeface="Courier New" panose="02070309020205020404" pitchFamily="49" charset="0"/>
              </a:rPr>
              <a:t>fprintf</a:t>
            </a:r>
            <a:r>
              <a:rPr lang="en-US" sz="1050" dirty="0">
                <a:solidFill>
                  <a:srgbClr val="000000"/>
                </a:solidFill>
                <a:latin typeface="Courier New" panose="02070309020205020404" pitchFamily="49" charset="0"/>
              </a:rPr>
              <a:t>(</a:t>
            </a:r>
            <a:r>
              <a:rPr lang="en-US" sz="1050" dirty="0">
                <a:solidFill>
                  <a:srgbClr val="AA04F9"/>
                </a:solidFill>
                <a:latin typeface="Courier New" panose="02070309020205020404" pitchFamily="49" charset="0"/>
              </a:rPr>
              <a:t>'\t %.2f \t %.2f\n'</a:t>
            </a:r>
            <a:r>
              <a:rPr lang="en-US" sz="1050" dirty="0">
                <a:solidFill>
                  <a:srgbClr val="000000"/>
                </a:solidFill>
                <a:latin typeface="Courier New" panose="02070309020205020404" pitchFamily="49" charset="0"/>
              </a:rPr>
              <a:t>, </a:t>
            </a:r>
            <a:r>
              <a:rPr lang="en-US" sz="1050" dirty="0">
                <a:solidFill>
                  <a:srgbClr val="0E00FF"/>
                </a:solidFill>
                <a:latin typeface="Courier New" panose="02070309020205020404" pitchFamily="49" charset="0"/>
              </a:rPr>
              <a:t>...</a:t>
            </a:r>
          </a:p>
          <a:p>
            <a:r>
              <a:rPr lang="en-US" sz="1050" dirty="0">
                <a:solidFill>
                  <a:srgbClr val="000000"/>
                </a:solidFill>
                <a:latin typeface="Courier New" panose="02070309020205020404" pitchFamily="49" charset="0"/>
              </a:rPr>
              <a:t>    mod(phi_start,2*pi)*180/pi, </a:t>
            </a:r>
            <a:r>
              <a:rPr lang="en-US" sz="1050" dirty="0">
                <a:solidFill>
                  <a:srgbClr val="0E00FF"/>
                </a:solidFill>
                <a:latin typeface="Courier New" panose="02070309020205020404" pitchFamily="49" charset="0"/>
              </a:rPr>
              <a:t>...</a:t>
            </a:r>
          </a:p>
          <a:p>
            <a:r>
              <a:rPr lang="da-DK" sz="1050" dirty="0">
                <a:solidFill>
                  <a:srgbClr val="000000"/>
                </a:solidFill>
                <a:latin typeface="Courier New" panose="02070309020205020404" pitchFamily="49" charset="0"/>
              </a:rPr>
              <a:t>    mod(change,2*pi)*180/pi);</a:t>
            </a:r>
          </a:p>
        </p:txBody>
      </p:sp>
    </p:spTree>
    <p:extLst>
      <p:ext uri="{BB962C8B-B14F-4D97-AF65-F5344CB8AC3E}">
        <p14:creationId xmlns:p14="http://schemas.microsoft.com/office/powerpoint/2010/main" val="279609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51</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r>
              <a:rPr lang="en-US" sz="2700" dirty="0">
                <a:solidFill>
                  <a:srgbClr val="000000"/>
                </a:solidFill>
                <a:latin typeface="Courier New" panose="02070309020205020404" pitchFamily="49" charset="0"/>
              </a:rPr>
              <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CEE9-138A-40B9-9828-C120ACD2BDFA}"/>
              </a:ext>
            </a:extLst>
          </p:cNvPr>
          <p:cNvSpPr>
            <a:spLocks noGrp="1"/>
          </p:cNvSpPr>
          <p:nvPr>
            <p:ph type="title"/>
          </p:nvPr>
        </p:nvSpPr>
        <p:spPr/>
        <p:txBody>
          <a:bodyPr>
            <a:normAutofit fontScale="90000"/>
          </a:bodyPr>
          <a:lstStyle/>
          <a:p>
            <a:r>
              <a:rPr lang="en-US" dirty="0"/>
              <a:t>A common calculation is the amount of arc visible on a circle, from a point outside the circle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F91C69-40E5-4177-AA04-0364E595B5C1}"/>
                  </a:ext>
                </a:extLst>
              </p:cNvPr>
              <p:cNvSpPr>
                <a:spLocks noGrp="1"/>
              </p:cNvSpPr>
              <p:nvPr>
                <p:ph idx="1"/>
              </p:nvPr>
            </p:nvSpPr>
            <p:spPr>
              <a:xfrm>
                <a:off x="838200" y="1825625"/>
                <a:ext cx="3724275" cy="4351338"/>
              </a:xfrm>
            </p:spPr>
            <p:txBody>
              <a:bodyPr/>
              <a:lstStyle/>
              <a:p>
                <a:pPr marL="0" indent="0">
                  <a:buNone/>
                </a:pPr>
                <a:r>
                  <a:rPr lang="en-US" dirty="0"/>
                  <a:t>The mathematics are simple: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𝑣𝑖𝑠𝑖𝑏𝑙𝑒</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𝐷</m:t>
                                  </m:r>
                                </m:den>
                              </m:f>
                            </m:e>
                          </m:d>
                        </m:e>
                      </m:func>
                    </m:oMath>
                  </m:oMathPara>
                </a14:m>
                <a:endParaRPr lang="en-US" b="0" dirty="0"/>
              </a:p>
              <a:p>
                <a:pPr marL="0" indent="0">
                  <a:buNone/>
                </a:pPr>
                <a:r>
                  <a:rPr lang="en-US" dirty="0"/>
                  <a:t>Where R is the radius, D is the distance from point to center of the circle.</a:t>
                </a:r>
              </a:p>
            </p:txBody>
          </p:sp>
        </mc:Choice>
        <mc:Fallback xmlns="">
          <p:sp>
            <p:nvSpPr>
              <p:cNvPr id="7" name="Content Placeholder 6">
                <a:extLst>
                  <a:ext uri="{FF2B5EF4-FFF2-40B4-BE49-F238E27FC236}">
                    <a16:creationId xmlns:a16="http://schemas.microsoft.com/office/drawing/2014/main" id="{CBF91C69-40E5-4177-AA04-0364E595B5C1}"/>
                  </a:ext>
                </a:extLst>
              </p:cNvPr>
              <p:cNvSpPr>
                <a:spLocks noGrp="1" noRot="1" noChangeAspect="1" noMove="1" noResize="1" noEditPoints="1" noAdjustHandles="1" noChangeArrowheads="1" noChangeShapeType="1" noTextEdit="1"/>
              </p:cNvSpPr>
              <p:nvPr>
                <p:ph idx="1"/>
              </p:nvPr>
            </p:nvSpPr>
            <p:spPr>
              <a:xfrm>
                <a:off x="838200" y="1825625"/>
                <a:ext cx="3724275" cy="4351338"/>
              </a:xfrm>
              <a:blipFill>
                <a:blip r:embed="rId2"/>
                <a:stretch>
                  <a:fillRect l="-3443" t="-2241" r="-36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D06CC7-65A3-4331-9F8D-C82A5DE98807}"/>
              </a:ext>
            </a:extLst>
          </p:cNvPr>
          <p:cNvPicPr>
            <a:picLocks noChangeAspect="1"/>
          </p:cNvPicPr>
          <p:nvPr/>
        </p:nvPicPr>
        <p:blipFill>
          <a:blip r:embed="rId3"/>
          <a:stretch>
            <a:fillRect/>
          </a:stretch>
        </p:blipFill>
        <p:spPr>
          <a:xfrm>
            <a:off x="4292346" y="1997950"/>
            <a:ext cx="7214616" cy="4006688"/>
          </a:xfrm>
          <a:prstGeom prst="rect">
            <a:avLst/>
          </a:prstGeom>
        </p:spPr>
      </p:pic>
    </p:spTree>
    <p:extLst>
      <p:ext uri="{BB962C8B-B14F-4D97-AF65-F5344CB8AC3E}">
        <p14:creationId xmlns:p14="http://schemas.microsoft.com/office/powerpoint/2010/main" val="1884108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C736-33BF-487D-B79D-7EC6CE87E1E2}"/>
              </a:ext>
            </a:extLst>
          </p:cNvPr>
          <p:cNvSpPr>
            <a:spLocks noGrp="1"/>
          </p:cNvSpPr>
          <p:nvPr>
            <p:ph type="title"/>
          </p:nvPr>
        </p:nvSpPr>
        <p:spPr/>
        <p:txBody>
          <a:bodyPr/>
          <a:lstStyle/>
          <a:p>
            <a:r>
              <a:rPr lang="en-US" dirty="0"/>
              <a:t>This is solved in the following function:</a:t>
            </a:r>
            <a:br>
              <a:rPr lang="en-US" dirty="0"/>
            </a:br>
            <a:r>
              <a:rPr lang="en-US" dirty="0" err="1">
                <a:solidFill>
                  <a:schemeClr val="accent6"/>
                </a:solidFill>
              </a:rPr>
              <a:t>fcn_geometry_findVisibleArcsFromPoints.m</a:t>
            </a:r>
            <a:endParaRPr lang="en-US" dirty="0">
              <a:solidFill>
                <a:schemeClr val="accent6"/>
              </a:solidFill>
            </a:endParaRPr>
          </a:p>
        </p:txBody>
      </p:sp>
      <p:pic>
        <p:nvPicPr>
          <p:cNvPr id="4" name="Picture 3">
            <a:extLst>
              <a:ext uri="{FF2B5EF4-FFF2-40B4-BE49-F238E27FC236}">
                <a16:creationId xmlns:a16="http://schemas.microsoft.com/office/drawing/2014/main" id="{2A059D78-F148-45A4-93D2-4A9C674E657F}"/>
              </a:ext>
            </a:extLst>
          </p:cNvPr>
          <p:cNvPicPr>
            <a:picLocks noChangeAspect="1"/>
          </p:cNvPicPr>
          <p:nvPr/>
        </p:nvPicPr>
        <p:blipFill>
          <a:blip r:embed="rId2"/>
          <a:stretch>
            <a:fillRect/>
          </a:stretch>
        </p:blipFill>
        <p:spPr>
          <a:xfrm>
            <a:off x="6224953" y="2474534"/>
            <a:ext cx="5427785" cy="3014359"/>
          </a:xfrm>
          <a:prstGeom prst="rect">
            <a:avLst/>
          </a:prstGeom>
        </p:spPr>
      </p:pic>
      <p:sp>
        <p:nvSpPr>
          <p:cNvPr id="5" name="Rectangle 4">
            <a:extLst>
              <a:ext uri="{FF2B5EF4-FFF2-40B4-BE49-F238E27FC236}">
                <a16:creationId xmlns:a16="http://schemas.microsoft.com/office/drawing/2014/main" id="{E401CE0C-8269-4DF3-9A6C-3D67251FD74A}"/>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2232688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9770-7C82-4E66-B085-48BB039C1A14}"/>
              </a:ext>
            </a:extLst>
          </p:cNvPr>
          <p:cNvSpPr>
            <a:spLocks noGrp="1"/>
          </p:cNvSpPr>
          <p:nvPr>
            <p:ph type="title"/>
          </p:nvPr>
        </p:nvSpPr>
        <p:spPr/>
        <p:txBody>
          <a:bodyPr/>
          <a:lstStyle/>
          <a:p>
            <a:r>
              <a:rPr lang="en-US" dirty="0"/>
              <a:t>This function is vectorized</a:t>
            </a:r>
          </a:p>
        </p:txBody>
      </p:sp>
      <p:sp>
        <p:nvSpPr>
          <p:cNvPr id="4" name="Rectangle 3">
            <a:extLst>
              <a:ext uri="{FF2B5EF4-FFF2-40B4-BE49-F238E27FC236}">
                <a16:creationId xmlns:a16="http://schemas.microsoft.com/office/drawing/2014/main" id="{7A0790DF-F90E-4777-BF50-753C568698CA}"/>
              </a:ext>
            </a:extLst>
          </p:cNvPr>
          <p:cNvSpPr/>
          <p:nvPr/>
        </p:nvSpPr>
        <p:spPr>
          <a:xfrm>
            <a:off x="331909" y="19694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C9786C79-8C2F-42AA-A0F6-3E9925853E65}"/>
              </a:ext>
            </a:extLst>
          </p:cNvPr>
          <p:cNvPicPr>
            <a:picLocks noChangeAspect="1"/>
          </p:cNvPicPr>
          <p:nvPr/>
        </p:nvPicPr>
        <p:blipFill>
          <a:blip r:embed="rId2"/>
          <a:stretch>
            <a:fillRect/>
          </a:stretch>
        </p:blipFill>
        <p:spPr>
          <a:xfrm>
            <a:off x="6526091" y="1969463"/>
            <a:ext cx="5334000" cy="4000500"/>
          </a:xfrm>
          <a:prstGeom prst="rect">
            <a:avLst/>
          </a:prstGeom>
        </p:spPr>
      </p:pic>
    </p:spTree>
    <p:extLst>
      <p:ext uri="{BB962C8B-B14F-4D97-AF65-F5344CB8AC3E}">
        <p14:creationId xmlns:p14="http://schemas.microsoft.com/office/powerpoint/2010/main" val="2820827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Distance calculations can be done in 2d or 3d between sets of points using:</a:t>
            </a:r>
            <a:br>
              <a:rPr lang="en-US" dirty="0" smtClean="0"/>
            </a:br>
            <a:r>
              <a:rPr lang="en-US" sz="3100" dirty="0" err="1">
                <a:solidFill>
                  <a:srgbClr val="00B050"/>
                </a:solidFill>
                <a:latin typeface="Courier New" panose="02070309020205020404" pitchFamily="49" charset="0"/>
              </a:rPr>
              <a:t>fcn_geometry_euclideanPointsToPointsDistance</a:t>
            </a:r>
            <a:r>
              <a:rPr lang="en-US" sz="3100" dirty="0">
                <a:solidFill>
                  <a:srgbClr val="00B050"/>
                </a:solidFill>
                <a:latin typeface="Courier New" panose="02070309020205020404" pitchFamily="49" charset="0"/>
              </a:rPr>
              <a:t/>
            </a:r>
            <a:br>
              <a:rPr lang="en-US" sz="3100" dirty="0">
                <a:solidFill>
                  <a:srgbClr val="00B050"/>
                </a:solidFill>
                <a:latin typeface="Courier New" panose="02070309020205020404" pitchFamily="49" charset="0"/>
              </a:rPr>
            </a:br>
            <a:endParaRPr lang="en-US" dirty="0">
              <a:solidFill>
                <a:srgbClr val="00B050"/>
              </a:solidFill>
            </a:endParaRPr>
          </a:p>
        </p:txBody>
      </p:sp>
    </p:spTree>
    <p:extLst>
      <p:ext uri="{BB962C8B-B14F-4D97-AF65-F5344CB8AC3E}">
        <p14:creationId xmlns:p14="http://schemas.microsoft.com/office/powerpoint/2010/main" val="1393548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FAD0-AD91-4CAB-ABE2-E33C609AAAB7}"/>
              </a:ext>
            </a:extLst>
          </p:cNvPr>
          <p:cNvSpPr>
            <a:spLocks noGrp="1"/>
          </p:cNvSpPr>
          <p:nvPr>
            <p:ph type="title"/>
          </p:nvPr>
        </p:nvSpPr>
        <p:spPr/>
        <p:txBody>
          <a:bodyPr/>
          <a:lstStyle/>
          <a:p>
            <a:r>
              <a:rPr lang="en-US" dirty="0"/>
              <a:t>If a point is inside the circle, </a:t>
            </a:r>
            <a:r>
              <a:rPr lang="en-US" dirty="0" err="1"/>
              <a:t>NaN</a:t>
            </a:r>
            <a:r>
              <a:rPr lang="en-US" dirty="0"/>
              <a:t> is returned</a:t>
            </a:r>
          </a:p>
        </p:txBody>
      </p:sp>
      <p:pic>
        <p:nvPicPr>
          <p:cNvPr id="4" name="Picture 3">
            <a:extLst>
              <a:ext uri="{FF2B5EF4-FFF2-40B4-BE49-F238E27FC236}">
                <a16:creationId xmlns:a16="http://schemas.microsoft.com/office/drawing/2014/main" id="{F3950355-29E1-4C5F-862F-0AE467C285AD}"/>
              </a:ext>
            </a:extLst>
          </p:cNvPr>
          <p:cNvPicPr>
            <a:picLocks noChangeAspect="1"/>
          </p:cNvPicPr>
          <p:nvPr/>
        </p:nvPicPr>
        <p:blipFill>
          <a:blip r:embed="rId2"/>
          <a:stretch>
            <a:fillRect/>
          </a:stretch>
        </p:blipFill>
        <p:spPr>
          <a:xfrm>
            <a:off x="6096000" y="2140927"/>
            <a:ext cx="5334000" cy="4000500"/>
          </a:xfrm>
          <a:prstGeom prst="rect">
            <a:avLst/>
          </a:prstGeom>
        </p:spPr>
      </p:pic>
      <p:sp>
        <p:nvSpPr>
          <p:cNvPr id="5" name="Rectangle 4">
            <a:extLst>
              <a:ext uri="{FF2B5EF4-FFF2-40B4-BE49-F238E27FC236}">
                <a16:creationId xmlns:a16="http://schemas.microsoft.com/office/drawing/2014/main" id="{2D4436C4-81CC-4328-989A-25C61FBF9C30}"/>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has one point too close to the center</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[0.5 0.5;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6499562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262-7DD2-47DB-A80D-050CB7221AE5}"/>
              </a:ext>
            </a:extLst>
          </p:cNvPr>
          <p:cNvSpPr>
            <a:spLocks noGrp="1"/>
          </p:cNvSpPr>
          <p:nvPr>
            <p:ph type="title"/>
          </p:nvPr>
        </p:nvSpPr>
        <p:spPr/>
        <p:txBody>
          <a:bodyPr>
            <a:normAutofit fontScale="90000"/>
          </a:bodyPr>
          <a:lstStyle/>
          <a:p>
            <a:r>
              <a:rPr lang="en-US" dirty="0"/>
              <a:t>If a query point is in the middle of the circle, this results in division by zero and gives an error</a:t>
            </a:r>
          </a:p>
        </p:txBody>
      </p:sp>
      <p:sp>
        <p:nvSpPr>
          <p:cNvPr id="4" name="Rectangle 3">
            <a:extLst>
              <a:ext uri="{FF2B5EF4-FFF2-40B4-BE49-F238E27FC236}">
                <a16:creationId xmlns:a16="http://schemas.microsoft.com/office/drawing/2014/main" id="{377DF795-4B90-44E3-B775-4BF069A7AB09}"/>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 ADVANCED example that has one point on the center</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    centers = [0 0; 1 4];</a:t>
            </a:r>
          </a:p>
          <a:p>
            <a:r>
              <a:rPr lang="en-US" sz="1000" dirty="0">
                <a:solidFill>
                  <a:srgbClr val="000000"/>
                </a:solidFill>
                <a:latin typeface="Courier New" panose="02070309020205020404" pitchFamily="49" charset="0"/>
              </a:rPr>
              <a:t>    radii = [1; 1];</a:t>
            </a:r>
          </a:p>
          <a:p>
            <a:r>
              <a:rPr lang="fr-FR" sz="1000" dirty="0">
                <a:solidFill>
                  <a:srgbClr val="000000"/>
                </a:solidFill>
                <a:latin typeface="Courier New" panose="02070309020205020404" pitchFamily="49" charset="0"/>
              </a:rPr>
              <a:t>    points = [1 1; 1 4];</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7B302CF2-A393-42F4-B3BF-54B9C53CF545}"/>
              </a:ext>
            </a:extLst>
          </p:cNvPr>
          <p:cNvSpPr txBox="1"/>
          <p:nvPr/>
        </p:nvSpPr>
        <p:spPr>
          <a:xfrm>
            <a:off x="3248025" y="4581525"/>
            <a:ext cx="8660704" cy="1477328"/>
          </a:xfrm>
          <a:prstGeom prst="rect">
            <a:avLst/>
          </a:prstGeom>
          <a:solidFill>
            <a:schemeClr val="bg1">
              <a:lumMod val="85000"/>
            </a:schemeClr>
          </a:solidFill>
        </p:spPr>
        <p:txBody>
          <a:bodyPr wrap="none" rtlCol="0">
            <a:spAutoFit/>
          </a:bodyPr>
          <a:lstStyle/>
          <a:p>
            <a:r>
              <a:rPr lang="en-US" dirty="0">
                <a:solidFill>
                  <a:srgbClr val="FF0000"/>
                </a:solidFill>
              </a:rPr>
              <a:t>Error using </a:t>
            </a:r>
            <a:r>
              <a:rPr lang="en-US" dirty="0" err="1">
                <a:solidFill>
                  <a:srgbClr val="FF0000"/>
                </a:solidFill>
              </a:rPr>
              <a:t>fcn_geometry_findVisibleArcsFromPoints</a:t>
            </a:r>
            <a:r>
              <a:rPr lang="en-US" dirty="0">
                <a:solidFill>
                  <a:srgbClr val="FF0000"/>
                </a:solidFill>
              </a:rPr>
              <a:t> (line 102)</a:t>
            </a:r>
          </a:p>
          <a:p>
            <a:r>
              <a:rPr lang="en-US" dirty="0">
                <a:solidFill>
                  <a:srgbClr val="FF0000"/>
                </a:solidFill>
              </a:rPr>
              <a:t>The query point to calculate a tangent to a circle cannot lie at the center of the same circle</a:t>
            </a:r>
          </a:p>
          <a:p>
            <a:endParaRPr lang="en-US" dirty="0">
              <a:solidFill>
                <a:srgbClr val="FF0000"/>
              </a:solidFill>
            </a:endParaRPr>
          </a:p>
          <a:p>
            <a:r>
              <a:rPr lang="en-US" dirty="0">
                <a:solidFill>
                  <a:srgbClr val="FF0000"/>
                </a:solidFill>
              </a:rPr>
              <a:t>Error in </a:t>
            </a:r>
            <a:r>
              <a:rPr lang="en-US" dirty="0" err="1">
                <a:solidFill>
                  <a:srgbClr val="FF0000"/>
                </a:solidFill>
              </a:rPr>
              <a:t>script_test_fcn_geometry_findVisibleArcsFromPoints</a:t>
            </a:r>
            <a:r>
              <a:rPr lang="en-US" dirty="0">
                <a:solidFill>
                  <a:srgbClr val="FF0000"/>
                </a:solidFill>
              </a:rPr>
              <a:t> (line 90)</a:t>
            </a:r>
          </a:p>
          <a:p>
            <a:r>
              <a:rPr lang="en-US" dirty="0">
                <a:solidFill>
                  <a:srgbClr val="FF0000"/>
                </a:solidFill>
              </a:rPr>
              <a:t>    </a:t>
            </a:r>
            <a:r>
              <a:rPr lang="en-US" dirty="0" err="1">
                <a:solidFill>
                  <a:srgbClr val="FF0000"/>
                </a:solidFill>
              </a:rPr>
              <a:t>visible_arc_angles</a:t>
            </a:r>
            <a:r>
              <a:rPr lang="en-US" dirty="0">
                <a:solidFill>
                  <a:srgbClr val="FF0000"/>
                </a:solidFill>
              </a:rPr>
              <a:t> = </a:t>
            </a:r>
            <a:r>
              <a:rPr lang="en-US" dirty="0" err="1">
                <a:solidFill>
                  <a:srgbClr val="FF0000"/>
                </a:solidFill>
              </a:rPr>
              <a:t>fcn_geometry_findVisibleArcsFromPoints</a:t>
            </a:r>
            <a:r>
              <a:rPr lang="en-US" dirty="0">
                <a:solidFill>
                  <a:srgbClr val="FF0000"/>
                </a:solidFill>
              </a:rPr>
              <a:t>(...</a:t>
            </a:r>
          </a:p>
        </p:txBody>
      </p:sp>
    </p:spTree>
    <p:extLst>
      <p:ext uri="{BB962C8B-B14F-4D97-AF65-F5344CB8AC3E}">
        <p14:creationId xmlns:p14="http://schemas.microsoft.com/office/powerpoint/2010/main" val="206159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 This one is more efficient and should be used if possible.</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 Voting does not always work, so cross product specification (via other function) is preferred.</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199624"/>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To fit a line, one can use the point-slope fitting function:</a:t>
            </a:r>
            <a:br>
              <a:rPr lang="en-US" dirty="0"/>
            </a:br>
            <a:r>
              <a:rPr lang="en-US" sz="3100" dirty="0" err="1">
                <a:solidFill>
                  <a:srgbClr val="00B050"/>
                </a:solidFill>
                <a:latin typeface="Courier New" panose="02070309020205020404" pitchFamily="49" charset="0"/>
              </a:rPr>
              <a:t>fcn_geometry_fitSlopeInterceptNPoints</a:t>
            </a:r>
            <a:endParaRPr lang="en-US" dirty="0">
              <a:solidFill>
                <a:srgbClr val="00B050"/>
              </a:solidFill>
            </a:endParaRPr>
          </a:p>
        </p:txBody>
      </p:sp>
      <p:sp>
        <p:nvSpPr>
          <p:cNvPr id="3" name="Content Placeholder 2">
            <a:extLst>
              <a:ext uri="{FF2B5EF4-FFF2-40B4-BE49-F238E27FC236}">
                <a16:creationId xmlns:a16="http://schemas.microsoft.com/office/drawing/2014/main" id="{8E364108-AF37-4C75-B8B6-611AA3002C17}"/>
              </a:ext>
            </a:extLst>
          </p:cNvPr>
          <p:cNvSpPr>
            <a:spLocks noGrp="1"/>
          </p:cNvSpPr>
          <p:nvPr>
            <p:ph idx="1"/>
          </p:nvPr>
        </p:nvSpPr>
        <p:spPr>
          <a:xfrm>
            <a:off x="838200" y="2176461"/>
            <a:ext cx="10515600" cy="4000501"/>
          </a:xfrm>
        </p:spPr>
        <p:txBody>
          <a:bodyPr/>
          <a:lstStyle/>
          <a:p>
            <a:pPr marL="0" indent="0">
              <a:buNone/>
            </a:pPr>
            <a:r>
              <a:rPr lang="en-US" dirty="0"/>
              <a:t>NOTE: </a:t>
            </a:r>
            <a:r>
              <a:rPr lang="en-US" dirty="0" smtClean="0"/>
              <a:t>it works in 2D or 3D</a:t>
            </a:r>
            <a:endParaRPr lang="en-US" dirty="0"/>
          </a:p>
        </p:txBody>
      </p:sp>
      <p:sp>
        <p:nvSpPr>
          <p:cNvPr id="5" name="Rectangle 4">
            <a:extLst>
              <a:ext uri="{FF2B5EF4-FFF2-40B4-BE49-F238E27FC236}">
                <a16:creationId xmlns:a16="http://schemas.microsoft.com/office/drawing/2014/main" id="{64651144-0D16-4D91-853E-F97B55A62C7A}"/>
              </a:ext>
            </a:extLst>
          </p:cNvPr>
          <p:cNvSpPr/>
          <p:nvPr/>
        </p:nvSpPr>
        <p:spPr>
          <a:xfrm>
            <a:off x="838200" y="3053030"/>
            <a:ext cx="5291769" cy="1015663"/>
          </a:xfrm>
          <a:prstGeom prst="rect">
            <a:avLst/>
          </a:prstGeom>
          <a:solidFill>
            <a:schemeClr val="accent4">
              <a:lumMod val="20000"/>
              <a:lumOff val="80000"/>
            </a:schemeClr>
          </a:solidFill>
        </p:spPr>
        <p:txBody>
          <a:bodyPr wrap="square">
            <a:spAutoFit/>
          </a:bodyPr>
          <a:lstStyle/>
          <a:p>
            <a:r>
              <a:rPr lang="en-US" sz="1000" dirty="0">
                <a:solidFill>
                  <a:srgbClr val="228B22"/>
                </a:solidFill>
                <a:latin typeface="Courier New" panose="02070309020205020404" pitchFamily="49" charset="0"/>
              </a:rPr>
              <a:t>%% BASIC example - multiple points in 3D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34;</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pt1 = rand(5,3);</a:t>
            </a:r>
          </a:p>
          <a:p>
            <a:r>
              <a:rPr lang="en-US" sz="1000" dirty="0">
                <a:solidFill>
                  <a:srgbClr val="000000"/>
                </a:solidFill>
                <a:latin typeface="Courier New" panose="02070309020205020404" pitchFamily="49" charset="0"/>
              </a:rPr>
              <a:t>pt2 = rand(5,3);</a:t>
            </a:r>
          </a:p>
          <a:p>
            <a:r>
              <a:rPr lang="en-US" sz="1000" dirty="0" err="1">
                <a:solidFill>
                  <a:srgbClr val="000000"/>
                </a:solidFill>
                <a:latin typeface="Courier New" panose="02070309020205020404" pitchFamily="49" charset="0"/>
              </a:rPr>
              <a:t>dist</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fcn_geometry_euclideanPointsToPointsDistance</a:t>
            </a:r>
            <a:r>
              <a:rPr lang="en-US" sz="1000" dirty="0">
                <a:solidFill>
                  <a:srgbClr val="000000"/>
                </a:solidFill>
                <a:latin typeface="Courier New" panose="02070309020205020404" pitchFamily="49" charset="0"/>
              </a:rPr>
              <a:t>(pt1,pt2,fig_num);</a:t>
            </a:r>
          </a:p>
        </p:txBody>
      </p:sp>
      <p:pic>
        <p:nvPicPr>
          <p:cNvPr id="4" name="Picture 3"/>
          <p:cNvPicPr>
            <a:picLocks noChangeAspect="1"/>
          </p:cNvPicPr>
          <p:nvPr/>
        </p:nvPicPr>
        <p:blipFill>
          <a:blip r:embed="rId2"/>
          <a:stretch>
            <a:fillRect/>
          </a:stretch>
        </p:blipFill>
        <p:spPr>
          <a:xfrm>
            <a:off x="6418419" y="2224528"/>
            <a:ext cx="5623933" cy="4217950"/>
          </a:xfrm>
          <a:prstGeom prst="rect">
            <a:avLst/>
          </a:prstGeom>
        </p:spPr>
      </p:pic>
      <p:sp>
        <p:nvSpPr>
          <p:cNvPr id="6" name="Rectangle 5"/>
          <p:cNvSpPr/>
          <p:nvPr/>
        </p:nvSpPr>
        <p:spPr>
          <a:xfrm>
            <a:off x="436084" y="5415620"/>
            <a:ext cx="6096000" cy="276999"/>
          </a:xfrm>
          <a:prstGeom prst="rect">
            <a:avLst/>
          </a:prstGeom>
        </p:spPr>
        <p:txBody>
          <a:bodyPr>
            <a:spAutoFit/>
          </a:bodyPr>
          <a:lstStyle/>
          <a:p>
            <a:r>
              <a:rPr lang="en-US" sz="1200" dirty="0" smtClean="0">
                <a:solidFill>
                  <a:srgbClr val="228B22"/>
                </a:solidFill>
                <a:latin typeface="Courier New" panose="02070309020205020404" pitchFamily="49" charset="0"/>
              </a:rPr>
              <a:t>See </a:t>
            </a:r>
            <a:r>
              <a:rPr lang="en-US" sz="1200" dirty="0" err="1" smtClean="0">
                <a:solidFill>
                  <a:srgbClr val="228B22"/>
                </a:solidFill>
                <a:latin typeface="Courier New" panose="02070309020205020404" pitchFamily="49" charset="0"/>
              </a:rPr>
              <a:t>script_test_fcn_geometry_euclideanPointsToPointsDistance</a:t>
            </a:r>
            <a:endParaRPr lang="en-US" sz="1200" dirty="0">
              <a:solidFill>
                <a:srgbClr val="228B22"/>
              </a:solidFill>
              <a:latin typeface="Courier New" panose="02070309020205020404" pitchFamily="49" charset="0"/>
            </a:endParaRPr>
          </a:p>
        </p:txBody>
      </p:sp>
    </p:spTree>
    <p:extLst>
      <p:ext uri="{BB962C8B-B14F-4D97-AF65-F5344CB8AC3E}">
        <p14:creationId xmlns:p14="http://schemas.microsoft.com/office/powerpoint/2010/main" val="3892669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803E-FE84-4BEA-85B6-A325DB6AD574}"/>
              </a:ext>
            </a:extLst>
          </p:cNvPr>
          <p:cNvSpPr>
            <a:spLocks noGrp="1"/>
          </p:cNvSpPr>
          <p:nvPr>
            <p:ph type="title"/>
          </p:nvPr>
        </p:nvSpPr>
        <p:spPr/>
        <p:txBody>
          <a:bodyPr>
            <a:noAutofit/>
          </a:bodyPr>
          <a:lstStyle/>
          <a:p>
            <a:r>
              <a:rPr lang="en-US" sz="3600" dirty="0"/>
              <a:t>For vertical line fitting, the slope becomes </a:t>
            </a:r>
            <a:r>
              <a:rPr lang="en-US" sz="3600" dirty="0" smtClean="0"/>
              <a:t>undefined, </a:t>
            </a:r>
            <a:r>
              <a:rPr lang="en-US" sz="3600" dirty="0"/>
              <a:t>so it is better to fit point clusters via polar regression methods. The function that does this is:</a:t>
            </a:r>
            <a:br>
              <a:rPr lang="en-US" sz="3600" dirty="0"/>
            </a:br>
            <a:r>
              <a:rPr lang="en-US" sz="2800" dirty="0" err="1">
                <a:solidFill>
                  <a:srgbClr val="00B050"/>
                </a:solidFill>
                <a:latin typeface="Courier New" panose="02070309020205020404" pitchFamily="49" charset="0"/>
              </a:rPr>
              <a:t>fcn_geometry_fitVectorToNPoints</a:t>
            </a:r>
            <a:endParaRPr lang="en-US" sz="2800" dirty="0">
              <a:solidFill>
                <a:srgbClr val="00B050"/>
              </a:solidFill>
            </a:endParaRPr>
          </a:p>
        </p:txBody>
      </p:sp>
      <p:pic>
        <p:nvPicPr>
          <p:cNvPr id="4" name="Picture 3">
            <a:extLst>
              <a:ext uri="{FF2B5EF4-FFF2-40B4-BE49-F238E27FC236}">
                <a16:creationId xmlns:a16="http://schemas.microsoft.com/office/drawing/2014/main" id="{C133AB23-3FED-47B9-8BA8-BF5E50394DFB}"/>
              </a:ext>
            </a:extLst>
          </p:cNvPr>
          <p:cNvPicPr>
            <a:picLocks noChangeAspect="1"/>
          </p:cNvPicPr>
          <p:nvPr/>
        </p:nvPicPr>
        <p:blipFill>
          <a:blip r:embed="rId2"/>
          <a:stretch>
            <a:fillRect/>
          </a:stretch>
        </p:blipFill>
        <p:spPr>
          <a:xfrm>
            <a:off x="7200167" y="2043479"/>
            <a:ext cx="5334000" cy="4000500"/>
          </a:xfrm>
          <a:prstGeom prst="rect">
            <a:avLst/>
          </a:prstGeom>
        </p:spPr>
      </p:pic>
      <p:sp>
        <p:nvSpPr>
          <p:cNvPr id="5" name="Rectangle 4">
            <a:extLst>
              <a:ext uri="{FF2B5EF4-FFF2-40B4-BE49-F238E27FC236}">
                <a16:creationId xmlns:a16="http://schemas.microsoft.com/office/drawing/2014/main" id="{BC334E44-18B6-4AC8-97EC-1CCF7D4AEDB2}"/>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42;</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2*ones(Npoints,1)+ 0.2*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(-1,10,Npoints)';</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root_point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unit_vector</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fcn_geometry_fitVectorToNPoints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99087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1042515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2648</TotalTime>
  <Words>6913</Words>
  <Application>Microsoft Office PowerPoint</Application>
  <PresentationFormat>Widescreen</PresentationFormat>
  <Paragraphs>678</Paragraphs>
  <Slides>69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Cambria Math</vt:lpstr>
      <vt:lpstr>Courier New</vt:lpstr>
      <vt:lpstr>Times New Roman</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Distance calculations can be done in 2d or 3d between sets of points using: fcn_geometry_euclideanPointsToPointsDistance </vt:lpstr>
      <vt:lpstr>To fit a line, one can use the point-slope fitting function: fcn_geometry_fitSlopeInterceptNPoints</vt:lpstr>
      <vt:lpstr>For vertical line fitting, the slope becomes undefined, so it is better to fit point clusters via polar regression methods. The function that does this is: fcn_geometry_fitVectorToNPoints</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In map calculations, we need to know whether points are in front of, or behind, a given line segment. The function that does this is: fcn_geometry_flagPointsCloserToOriginThanLineSegment</vt:lpstr>
      <vt:lpstr>In case we need to calculate the polar form of a line, a function to do this is: fcn_geometry_polarLineFrom2PolarCoords</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Derivation notes for  fcn_geometry_circleCenterFrom3Points</vt:lpstr>
      <vt:lpstr>Our goal is to find the circle that fits within three given points</vt:lpstr>
      <vt:lpstr>The solution approach is based on the equation for a circle</vt:lpstr>
      <vt:lpstr>We rearrange this to try to get a linear form</vt:lpstr>
      <vt:lpstr>So for points 2 and 3:</vt:lpstr>
      <vt:lpstr>This admits a matrix form:</vt:lpstr>
      <vt:lpstr>The solution to this is solved via the MATLAB code:</vt:lpstr>
      <vt:lpstr>If there are more than one circle to be solved, we can write the A matrix in block form as:</vt:lpstr>
      <vt:lpstr>Here are some sample results</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Another means of finding angles in the arc is to specify 2 points AND the cross-product direction from start to finish. The function that does this is: fcn_geometry_findAngleUsing2PointsOnCircle </vt:lpstr>
      <vt:lpstr>Note: these functions support vectorization</vt:lpstr>
      <vt:lpstr>When calculating tangents of circles, only certain circle locations are possible.</vt:lpstr>
      <vt:lpstr>The function that calculates the range of possible phi points is: fcn_geometry_findPhiConstraints </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A common calculation is the amount of arc visible on a circle, from a point outside the circle</vt:lpstr>
      <vt:lpstr>This is solved in the following function: fcn_geometry_findVisibleArcsFromPoints.m</vt:lpstr>
      <vt:lpstr>This function is vectorized</vt:lpstr>
      <vt:lpstr>If a point is inside the circle, NaN is returned</vt:lpstr>
      <vt:lpstr>If a query point is in the middle of the circle, this results in division by zero and gives an error</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Sean Brennan</cp:lastModifiedBy>
  <cp:revision>37</cp:revision>
  <dcterms:created xsi:type="dcterms:W3CDTF">2021-01-09T16:12:09Z</dcterms:created>
  <dcterms:modified xsi:type="dcterms:W3CDTF">2021-06-06T16:35:26Z</dcterms:modified>
</cp:coreProperties>
</file>